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60" r:id="rId3"/>
    <p:sldId id="261" r:id="rId4"/>
    <p:sldId id="262" r:id="rId5"/>
    <p:sldId id="283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C9691-E6F1-467D-8196-19537DEFC66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01CE9-4396-468C-9C6C-A4F8D9706D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B6F5E-12DF-420E-A3D9-CE65C4F1BCBC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60D45-3CA0-47B4-8B0A-39E4DF5CE98A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1D5F3-2E2D-4501-BA74-B6AEFB681AF1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E164E-A088-431C-91E9-50F6C3ACC47C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21A56-BFAF-464A-952C-B9438105E6C9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F2D9F-CB98-4BA5-AD96-004CFB727CC2}" type="slidenum">
              <a:rPr lang="fr-FR" smtClean="0"/>
              <a:pPr/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C09B3-9FF2-4983-9742-E81FCCBB4CBB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CB553-433C-4377-B2BD-98474C3DD176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71261-B6A3-4211-BAC4-5B2D0378E3E7}" type="slidenum">
              <a:rPr lang="fr-FR" smtClean="0"/>
              <a:pPr/>
              <a:t>17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B11A0D-B598-451A-A5A9-5F5017A200D9}" type="slidenum">
              <a:rPr lang="fr-FR" smtClean="0"/>
              <a:pPr/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6060F-01FC-4275-9254-87CABD9D8B1A}" type="slidenum">
              <a:rPr lang="fr-FR" smtClean="0"/>
              <a:pPr/>
              <a:t>19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08273-5D54-4B5A-A003-4564563A63DE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CA10F-3066-4BC6-9298-83C5C5F4068A}" type="slidenum">
              <a:rPr lang="fr-FR" smtClean="0"/>
              <a:pPr/>
              <a:t>20</a:t>
            </a:fld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BF89D-00CC-42E1-8990-23D1903E7355}" type="slidenum">
              <a:rPr lang="fr-FR" smtClean="0"/>
              <a:pPr/>
              <a:t>21</a:t>
            </a:fld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557E7-C2FB-4B9D-AEBF-092E0E776FCC}" type="slidenum">
              <a:rPr lang="fr-FR" smtClean="0"/>
              <a:pPr/>
              <a:t>22</a:t>
            </a:fld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2C549-E738-4897-A4EE-71CF16F647CF}" type="slidenum">
              <a:rPr lang="fr-FR" smtClean="0"/>
              <a:pPr/>
              <a:t>23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A81D5-D235-4882-9D30-F243FA90BD19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EB771-4B26-4008-9D87-FA9C484B69F4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BF89D-00CC-42E1-8990-23D1903E7355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29E23-C612-4C59-A73C-E781C84D9D94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64269-69FE-4E7F-AA54-72C1AFE029FD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840D9-F908-4497-8FDE-8CAC0CC42C14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5A34-6042-4140-A9E3-E00781934413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9359-B9D6-4D5E-8C04-80FB8531D27A}" type="datetime1">
              <a:rPr lang="fr-FR" smtClean="0"/>
              <a:t>21/03/2012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BE7A-C686-469B-816B-7CCC6743A27F}" type="datetime1">
              <a:rPr lang="fr-FR" smtClean="0"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8799-B931-4D7F-AA3D-E0E1ECA3F84E}" type="datetime1">
              <a:rPr lang="fr-FR" smtClean="0"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3472-F3C7-4C68-87FF-B0E1C7F5CAC8}" type="datetime1">
              <a:rPr lang="fr-FR" smtClean="0"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FAC0-2FB0-4419-84C0-7F9221E2A8CA}" type="datetime1">
              <a:rPr lang="fr-FR" smtClean="0"/>
              <a:t>21/03/2012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F390AB-F7D9-4AA0-8317-7C109F6B345E}" type="datetime1">
              <a:rPr lang="fr-FR" smtClean="0"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F295-D2E7-4576-9A82-02209E404AA9}" type="datetime1">
              <a:rPr lang="fr-FR" smtClean="0"/>
              <a:t>21/03/2012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296-1A0E-4304-A754-A0D89456DD8D}" type="datetime1">
              <a:rPr lang="fr-FR" smtClean="0"/>
              <a:t>21/03/2012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A041-F37F-410C-B9FB-223E7735A027}" type="datetime1">
              <a:rPr lang="fr-FR" smtClean="0"/>
              <a:t>21/03/2012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EAF4-BE25-4B84-A4CD-2959846337BD}" type="datetime1">
              <a:rPr lang="fr-FR" smtClean="0"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0554CF-3386-4F80-B02A-636ABA96435B}" type="datetime1">
              <a:rPr lang="fr-FR" smtClean="0"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43E49F-EC0B-47D7-A575-E4F0957D981F}" type="datetime1">
              <a:rPr lang="fr-FR" smtClean="0"/>
              <a:t>21/03/2012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99582-CAAA-496B-B820-6C104D9674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Document_Microsoft_Office_Word_97_-_20031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024" y="620688"/>
            <a:ext cx="878497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LES  PISCINES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74888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836712"/>
            <a:ext cx="648073" cy="70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921-7889-4432-9AAE-7CFC02785D73}" type="datetime1">
              <a:rPr lang="fr-FR" smtClean="0"/>
              <a:t>21/03/2012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92696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COMMENT SE MATÉRIALISE LE CADRE RÉGLEMENTAIRE ?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14348" y="3786190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Le </a:t>
            </a:r>
            <a:r>
              <a:rPr lang="en-US" sz="2400" dirty="0" err="1" smtClean="0">
                <a:latin typeface="Arial" charset="0"/>
              </a:rPr>
              <a:t>Règlement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Intérieur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9552" y="3140968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Le P.O.S.S. </a:t>
            </a:r>
            <a:endParaRPr lang="en-US" sz="2400" dirty="0">
              <a:latin typeface="Arial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43608" y="4509120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La Convention </a:t>
            </a:r>
            <a:r>
              <a:rPr lang="en-US" sz="2400" dirty="0">
                <a:latin typeface="Arial" charset="0"/>
                <a:sym typeface="Wingdings" pitchFamily="2" charset="2"/>
              </a:rPr>
              <a:t>de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mise</a:t>
            </a:r>
            <a:r>
              <a:rPr lang="en-US" sz="2400" dirty="0">
                <a:latin typeface="Arial" charset="0"/>
                <a:sym typeface="Wingdings" pitchFamily="2" charset="2"/>
              </a:rPr>
              <a:t> à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disposition.</a:t>
            </a:r>
            <a:endParaRPr lang="en-US" sz="2400" dirty="0">
              <a:latin typeface="Arial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547664" y="5085184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La </a:t>
            </a:r>
            <a:r>
              <a:rPr lang="en-US" sz="2400" dirty="0" err="1" smtClean="0">
                <a:latin typeface="Arial" charset="0"/>
              </a:rPr>
              <a:t>Visite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</a:t>
            </a:r>
            <a:r>
              <a:rPr lang="en-US" sz="2400" dirty="0" err="1" smtClean="0">
                <a:latin typeface="Arial" charset="0"/>
              </a:rPr>
              <a:t>Sécurité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et </a:t>
            </a:r>
            <a:r>
              <a:rPr lang="en-US" sz="2400" dirty="0" err="1" smtClean="0">
                <a:latin typeface="Arial" charset="0"/>
              </a:rPr>
              <a:t>d’Accessibilité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051720" y="5661248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Le </a:t>
            </a:r>
            <a:r>
              <a:rPr lang="en-US" sz="2400" dirty="0" err="1" smtClean="0">
                <a:latin typeface="Arial" charset="0"/>
              </a:rPr>
              <a:t>Contrôle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d’Hygiène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836712"/>
            <a:ext cx="64807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4577-B3D7-4FBD-87BE-288D0C061061}" type="datetime1">
              <a:rPr lang="fr-FR" smtClean="0"/>
              <a:t>21/03/2012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85794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utoUpdateAnimBg="0"/>
      <p:bldP spid="35845" grpId="0" autoUpdateAnimBg="0"/>
      <p:bldP spid="35846" grpId="0" autoUpdateAnimBg="0"/>
      <p:bldP spid="358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347864" y="3068960"/>
            <a:ext cx="53934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Code du Sport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“Articles  A 322-12 à A 322-17”</a:t>
            </a:r>
            <a:endParaRPr lang="en-US" sz="2400" dirty="0">
              <a:latin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57356" y="500042"/>
            <a:ext cx="54248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Arial" charset="0"/>
              </a:rPr>
              <a:t>Le Plan </a:t>
            </a:r>
            <a:r>
              <a:rPr lang="en-US" sz="3200" dirty="0" err="1" smtClean="0">
                <a:latin typeface="Arial" charset="0"/>
              </a:rPr>
              <a:t>d’Organisation</a:t>
            </a:r>
            <a:endParaRPr lang="en-US" sz="3200" dirty="0" smtClean="0">
              <a:latin typeface="Arial" charset="0"/>
            </a:endParaRPr>
          </a:p>
          <a:p>
            <a:pPr algn="ctr">
              <a:defRPr/>
            </a:pP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de la </a:t>
            </a:r>
          </a:p>
          <a:p>
            <a:pPr algn="ctr">
              <a:defRPr/>
            </a:pPr>
            <a:r>
              <a:rPr lang="en-US" sz="3200" dirty="0" err="1" smtClean="0">
                <a:latin typeface="Arial" charset="0"/>
              </a:rPr>
              <a:t>Sécurité</a:t>
            </a:r>
            <a:r>
              <a:rPr lang="en-US" sz="3200" dirty="0" smtClean="0">
                <a:latin typeface="Arial" charset="0"/>
              </a:rPr>
              <a:t> &amp; </a:t>
            </a:r>
            <a:r>
              <a:rPr lang="en-US" sz="3200" dirty="0">
                <a:latin typeface="Arial" charset="0"/>
              </a:rPr>
              <a:t>de la </a:t>
            </a:r>
            <a:r>
              <a:rPr lang="en-US" sz="3200" dirty="0" smtClean="0">
                <a:latin typeface="Arial" charset="0"/>
              </a:rPr>
              <a:t>Surveillance</a:t>
            </a:r>
            <a:endParaRPr lang="en-US" sz="3200" dirty="0">
              <a:latin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43608" y="5013176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atin typeface="Arial" charset="0"/>
              </a:rPr>
              <a:t>Objectif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>
              <a:defRPr/>
            </a:pP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Etablir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un plan </a:t>
            </a:r>
            <a:r>
              <a:rPr lang="en-US" sz="2400" dirty="0" err="1">
                <a:latin typeface="Arial" charset="0"/>
              </a:rPr>
              <a:t>permettant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l’organisation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 des </a:t>
            </a:r>
            <a:r>
              <a:rPr lang="en-US" sz="2400" dirty="0" err="1" smtClean="0">
                <a:latin typeface="Arial" charset="0"/>
              </a:rPr>
              <a:t>secours</a:t>
            </a:r>
            <a:r>
              <a:rPr lang="en-US" sz="2400" dirty="0" smtClean="0">
                <a:latin typeface="Arial" charset="0"/>
              </a:rPr>
              <a:t>  </a:t>
            </a:r>
            <a:r>
              <a:rPr lang="en-US" sz="2400" dirty="0">
                <a:latin typeface="Arial" charset="0"/>
              </a:rPr>
              <a:t>en </a:t>
            </a:r>
            <a:r>
              <a:rPr lang="en-US" sz="2400" dirty="0" err="1">
                <a:latin typeface="Arial" charset="0"/>
              </a:rPr>
              <a:t>fonction</a:t>
            </a:r>
            <a:r>
              <a:rPr lang="en-US" sz="2400" dirty="0">
                <a:latin typeface="Arial" charset="0"/>
              </a:rPr>
              <a:t> des </a:t>
            </a:r>
            <a:r>
              <a:rPr lang="en-US" sz="2400" dirty="0" err="1">
                <a:latin typeface="Arial" charset="0"/>
              </a:rPr>
              <a:t>risques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l’établissement</a:t>
            </a:r>
            <a:r>
              <a:rPr lang="en-US" sz="2400" dirty="0">
                <a:latin typeface="Arial" charset="0"/>
              </a:rPr>
              <a:t>.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28194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980728"/>
            <a:ext cx="7200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31F-5794-4BF9-9AD7-1FD0E99287B6}" type="datetime1">
              <a:rPr lang="fr-FR" smtClean="0"/>
              <a:t>21/03/2012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20484" grpId="0" autoUpdateAnimBg="0"/>
      <p:bldP spid="2048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1560" y="3212976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Les </a:t>
            </a:r>
            <a:r>
              <a:rPr lang="en-US" sz="2400" dirty="0" err="1" smtClean="0">
                <a:latin typeface="Arial" charset="0"/>
              </a:rPr>
              <a:t>Renseignements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sur</a:t>
            </a:r>
            <a:r>
              <a:rPr lang="en-US" sz="2400" dirty="0">
                <a:latin typeface="Arial" charset="0"/>
              </a:rPr>
              <a:t> le </a:t>
            </a:r>
            <a:r>
              <a:rPr lang="en-US" sz="2400" dirty="0" smtClean="0">
                <a:latin typeface="Arial" charset="0"/>
              </a:rPr>
              <a:t>personnel chargé </a:t>
            </a:r>
            <a:r>
              <a:rPr lang="en-US" sz="2400" dirty="0">
                <a:latin typeface="Arial" charset="0"/>
              </a:rPr>
              <a:t>de la </a:t>
            </a:r>
            <a:r>
              <a:rPr lang="en-US" sz="2400" dirty="0" smtClean="0">
                <a:latin typeface="Arial" charset="0"/>
              </a:rPr>
              <a:t>surveillance.</a:t>
            </a:r>
            <a:endParaRPr lang="en-US" sz="2400" dirty="0">
              <a:latin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1520" y="270892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Renseignements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sur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l’établissement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99592" y="4005064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" charset="0"/>
              </a:rPr>
              <a:t>Le </a:t>
            </a:r>
            <a:r>
              <a:rPr lang="en-US" sz="2400" dirty="0" err="1" smtClean="0">
                <a:latin typeface="Arial" charset="0"/>
              </a:rPr>
              <a:t>Repérage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des </a:t>
            </a:r>
            <a:r>
              <a:rPr lang="en-US" sz="2400" dirty="0" err="1">
                <a:latin typeface="Arial" charset="0"/>
              </a:rPr>
              <a:t>dispositifs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secours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&amp; </a:t>
            </a:r>
            <a:r>
              <a:rPr lang="en-US" sz="2400" dirty="0" err="1" smtClean="0">
                <a:latin typeface="Arial" charset="0"/>
              </a:rPr>
              <a:t>inventaire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du </a:t>
            </a:r>
            <a:r>
              <a:rPr lang="en-US" sz="2400" dirty="0" err="1">
                <a:latin typeface="Arial" charset="0"/>
              </a:rPr>
              <a:t>matériel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secours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87624" y="4941168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Le </a:t>
            </a:r>
            <a:r>
              <a:rPr lang="en-US" sz="2400" dirty="0" err="1" smtClean="0">
                <a:latin typeface="Arial" charset="0"/>
              </a:rPr>
              <a:t>Descriptif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</a:t>
            </a:r>
            <a:r>
              <a:rPr lang="en-US" sz="2400" dirty="0" err="1">
                <a:latin typeface="Arial" charset="0"/>
              </a:rPr>
              <a:t>l’organisation</a:t>
            </a:r>
            <a:r>
              <a:rPr lang="en-US" sz="2400" dirty="0">
                <a:latin typeface="Arial" charset="0"/>
              </a:rPr>
              <a:t> de la surveillance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19672" y="5517232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La </a:t>
            </a:r>
            <a:r>
              <a:rPr lang="en-US" sz="2400" dirty="0" err="1" smtClean="0">
                <a:latin typeface="Arial" charset="0"/>
              </a:rPr>
              <a:t>Conduite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à </a:t>
            </a:r>
            <a:r>
              <a:rPr lang="en-US" sz="2400" dirty="0" err="1">
                <a:latin typeface="Arial" charset="0"/>
              </a:rPr>
              <a:t>tenir</a:t>
            </a:r>
            <a:r>
              <a:rPr lang="en-US" sz="2400" dirty="0">
                <a:latin typeface="Arial" charset="0"/>
              </a:rPr>
              <a:t> en </a:t>
            </a:r>
            <a:r>
              <a:rPr lang="en-US" sz="2400" dirty="0" err="1">
                <a:latin typeface="Arial" charset="0"/>
              </a:rPr>
              <a:t>cas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d’accident</a:t>
            </a:r>
            <a:endParaRPr lang="en-US" sz="2400" dirty="0">
              <a:latin typeface="Arial" charset="0"/>
            </a:endParaRP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763688" y="980728"/>
            <a:ext cx="576064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Le P.O.S.S.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comprend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: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836712"/>
            <a:ext cx="7200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72F1-5798-44A1-9738-12B75CBD1261}" type="datetime1">
              <a:rPr lang="fr-FR" smtClean="0"/>
              <a:t>21/03/2012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1" grpId="0" autoUpdateAnimBg="0"/>
      <p:bldP spid="19462" grpId="0" autoUpdateAnimBg="0"/>
      <p:bldP spid="19463" grpId="0" autoUpdateAnimBg="0"/>
      <p:bldP spid="1946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500042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Le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Règlement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Intérieur</a:t>
            </a:r>
            <a:endParaRPr lang="en-US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28596" y="2708920"/>
            <a:ext cx="8535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Arrêté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sym typeface="Wingdings" pitchFamily="2" charset="2"/>
              </a:rPr>
              <a:t>municipal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pris</a:t>
            </a:r>
            <a:r>
              <a:rPr lang="en-US" sz="2400" dirty="0">
                <a:latin typeface="Arial" charset="0"/>
                <a:sym typeface="Wingdings" pitchFamily="2" charset="2"/>
              </a:rPr>
              <a:t> par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délibération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du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Conseil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 	Municipal</a:t>
            </a:r>
            <a:r>
              <a:rPr lang="en-US" sz="2400" dirty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1520" y="4509120"/>
            <a:ext cx="8606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atin typeface="Arial" charset="0"/>
              </a:rPr>
              <a:t>Objectif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>
              <a:defRPr/>
            </a:pP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Définir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les </a:t>
            </a:r>
            <a:r>
              <a:rPr lang="en-US" sz="2400" dirty="0" err="1">
                <a:latin typeface="Arial" charset="0"/>
              </a:rPr>
              <a:t>règles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d’utilisation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l’établissement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par </a:t>
            </a:r>
            <a:r>
              <a:rPr lang="en-US" sz="2400" dirty="0" smtClean="0">
                <a:latin typeface="Arial" charset="0"/>
              </a:rPr>
              <a:t>les </a:t>
            </a:r>
            <a:r>
              <a:rPr lang="en-US" sz="2400" dirty="0" err="1" smtClean="0">
                <a:latin typeface="Arial" charset="0"/>
              </a:rPr>
              <a:t>utilisateurs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4414" y="3714752"/>
            <a:ext cx="7678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Cadre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réglementaire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dressé</a:t>
            </a:r>
            <a:r>
              <a:rPr lang="en-US" sz="2400" dirty="0">
                <a:latin typeface="Arial" charset="0"/>
                <a:sym typeface="Wingdings" pitchFamily="2" charset="2"/>
              </a:rPr>
              <a:t> par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un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Exploitant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Privé</a:t>
            </a:r>
            <a:r>
              <a:rPr lang="en-US" sz="2400" dirty="0">
                <a:latin typeface="Arial" charset="0"/>
                <a:sym typeface="Wingdings" pitchFamily="2" charset="2"/>
              </a:rPr>
              <a:t>. </a:t>
            </a:r>
            <a:endParaRPr lang="en-US" sz="2400" dirty="0">
              <a:latin typeface="Arial" charset="0"/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373216"/>
            <a:ext cx="46085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764704"/>
            <a:ext cx="6480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5285-8E3C-4D53-BBA2-D61F621C9A12}" type="datetime1">
              <a:rPr lang="fr-FR" smtClean="0"/>
              <a:t>21/03/2012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1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9" grpId="0" autoUpdateAnimBg="0"/>
      <p:bldP spid="215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71538" y="4000504"/>
            <a:ext cx="4513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règles</a:t>
            </a:r>
            <a:r>
              <a:rPr lang="en-US" sz="2400" dirty="0">
                <a:latin typeface="Arial" charset="0"/>
                <a:sym typeface="Wingdings" pitchFamily="2" charset="2"/>
              </a:rPr>
              <a:t> de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sécurité</a:t>
            </a:r>
            <a:endParaRPr lang="en-US" sz="2400" dirty="0"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85720" y="2786058"/>
            <a:ext cx="408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>
                <a:latin typeface="Arial" charset="0"/>
                <a:sym typeface="Wingdings" pitchFamily="2" charset="2"/>
              </a:rPr>
              <a:t>conditions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d’accès</a:t>
            </a:r>
            <a:endParaRPr lang="en-US" sz="2400" dirty="0">
              <a:latin typeface="Arial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43108" y="5786454"/>
            <a:ext cx="5796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>
                <a:latin typeface="Arial" charset="0"/>
                <a:sym typeface="Wingdings" pitchFamily="2" charset="2"/>
              </a:rPr>
              <a:t>sanctions en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cas</a:t>
            </a:r>
            <a:r>
              <a:rPr lang="en-US" sz="2400" dirty="0">
                <a:latin typeface="Arial" charset="0"/>
                <a:sym typeface="Wingdings" pitchFamily="2" charset="2"/>
              </a:rPr>
              <a:t> de non respect</a:t>
            </a:r>
            <a:endParaRPr lang="en-US" sz="2400" dirty="0">
              <a:latin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42910" y="3429000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règles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comportementales</a:t>
            </a:r>
            <a:endParaRPr lang="en-US" sz="2400" dirty="0">
              <a:latin typeface="Arial" charset="0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85918" y="1142984"/>
            <a:ext cx="44958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Le R.I.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</a:rPr>
              <a:t>comprend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 :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285852" y="4643446"/>
            <a:ext cx="432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Les </a:t>
            </a:r>
            <a:r>
              <a:rPr lang="en-US" sz="2400" dirty="0" err="1">
                <a:latin typeface="Arial" charset="0"/>
              </a:rPr>
              <a:t>règles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d’hygiène</a:t>
            </a:r>
            <a:endParaRPr lang="en-US" sz="2400" dirty="0">
              <a:latin typeface="Arial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643042" y="5214950"/>
            <a:ext cx="4225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Les </a:t>
            </a:r>
            <a:r>
              <a:rPr lang="en-US" sz="2400" dirty="0">
                <a:latin typeface="Arial" charset="0"/>
              </a:rPr>
              <a:t>interdictions</a:t>
            </a:r>
          </a:p>
        </p:txBody>
      </p:sp>
      <p:pic>
        <p:nvPicPr>
          <p:cNvPr id="1844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24944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908720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C1B6-8453-4123-B3C8-F5FFEEA9D3F6}" type="datetime1">
              <a:rPr lang="fr-FR" smtClean="0"/>
              <a:t>21/03/2012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4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928670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  <p:bldP spid="24584" grpId="0" autoUpdateAnimBg="0"/>
      <p:bldP spid="2458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836712"/>
            <a:ext cx="878497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La Convention </a:t>
            </a:r>
            <a:br>
              <a:rPr lang="en-US" sz="32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de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Mise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à Disposition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28596" y="2924944"/>
            <a:ext cx="47194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	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Acte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contractuel</a:t>
            </a:r>
            <a:r>
              <a:rPr lang="en-US" sz="2400" dirty="0">
                <a:latin typeface="Arial" charset="0"/>
                <a:sym typeface="Wingdings" pitchFamily="2" charset="2"/>
              </a:rPr>
              <a:t> qui </a:t>
            </a:r>
            <a:r>
              <a:rPr lang="en-US" sz="2400" dirty="0">
                <a:latin typeface="Arial" charset="0"/>
              </a:rPr>
              <a:t>fixe le cadre </a:t>
            </a:r>
            <a:r>
              <a:rPr lang="en-US" sz="2400" dirty="0" err="1" smtClean="0">
                <a:latin typeface="Arial" charset="0"/>
              </a:rPr>
              <a:t>général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la relation entre </a:t>
            </a:r>
            <a:endParaRPr lang="en-US" sz="2400" dirty="0" smtClean="0">
              <a:latin typeface="Arial" charset="0"/>
            </a:endParaRPr>
          </a:p>
          <a:p>
            <a:pPr>
              <a:defRPr/>
            </a:pPr>
            <a:r>
              <a:rPr lang="en-US" sz="2400" dirty="0" smtClean="0">
                <a:latin typeface="Arial" charset="0"/>
              </a:rPr>
              <a:t>la </a:t>
            </a:r>
            <a:r>
              <a:rPr lang="en-US" sz="2400" dirty="0" err="1">
                <a:latin typeface="Arial" charset="0"/>
              </a:rPr>
              <a:t>collectivité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&amp; </a:t>
            </a:r>
            <a:r>
              <a:rPr lang="en-US" sz="2400" dirty="0" err="1">
                <a:latin typeface="Arial" charset="0"/>
              </a:rPr>
              <a:t>l’association</a:t>
            </a:r>
            <a:r>
              <a:rPr lang="en-US" sz="2400" dirty="0">
                <a:latin typeface="Arial" charset="0"/>
              </a:rPr>
              <a:t> sportive.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528" y="5085184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Objectif</a:t>
            </a:r>
            <a:r>
              <a:rPr lang="en-US" sz="2400" b="1" dirty="0" smtClean="0">
                <a:latin typeface="Arial" charset="0"/>
              </a:rPr>
              <a:t>: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</a:rPr>
              <a:t> 	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Permettre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sym typeface="Wingdings" pitchFamily="2" charset="2"/>
              </a:rPr>
              <a:t>de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formaliser</a:t>
            </a:r>
            <a:r>
              <a:rPr lang="en-US" sz="2400" dirty="0">
                <a:latin typeface="Arial" charset="0"/>
                <a:sym typeface="Wingdings" pitchFamily="2" charset="2"/>
              </a:rPr>
              <a:t> et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clarifier les </a:t>
            </a:r>
            <a:r>
              <a:rPr lang="en-US" sz="2400" dirty="0">
                <a:latin typeface="Arial" charset="0"/>
                <a:sym typeface="Wingdings" pitchFamily="2" charset="2"/>
              </a:rPr>
              <a:t>conditions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d’utilisation</a:t>
            </a:r>
            <a:r>
              <a:rPr lang="en-US" sz="2400" dirty="0">
                <a:latin typeface="Arial" charset="0"/>
                <a:sym typeface="Wingdings" pitchFamily="2" charset="2"/>
              </a:rPr>
              <a:t> de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l’équipement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sportif</a:t>
            </a:r>
            <a:r>
              <a:rPr lang="en-US" sz="2400" dirty="0">
                <a:latin typeface="Arial" charset="0"/>
                <a:sym typeface="Wingdings" pitchFamily="2" charset="2"/>
              </a:rPr>
              <a:t>.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836712"/>
            <a:ext cx="6480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C418-70DC-493F-89CF-3BA47EEC611E}" type="datetime1">
              <a:rPr lang="fr-FR" smtClean="0"/>
              <a:t>21/03/2012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928670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14348" y="3071810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La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durée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5720" y="2571744"/>
            <a:ext cx="8028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Lobjet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sym typeface="Wingdings" pitchFamily="2" charset="2"/>
              </a:rPr>
              <a:t>de la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mise</a:t>
            </a:r>
            <a:r>
              <a:rPr lang="en-US" sz="2400" dirty="0">
                <a:latin typeface="Arial" charset="0"/>
                <a:sym typeface="Wingdings" pitchFamily="2" charset="2"/>
              </a:rPr>
              <a:t> à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disposition.</a:t>
            </a:r>
            <a:endParaRPr lang="en-US" sz="2400" dirty="0">
              <a:latin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28662" y="3500438"/>
            <a:ext cx="8215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>
                <a:latin typeface="Arial" charset="0"/>
                <a:sym typeface="Wingdings" pitchFamily="2" charset="2"/>
              </a:rPr>
              <a:t>conditions de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mise</a:t>
            </a:r>
            <a:r>
              <a:rPr lang="en-US" sz="2400" dirty="0">
                <a:latin typeface="Arial" charset="0"/>
                <a:sym typeface="Wingdings" pitchFamily="2" charset="2"/>
              </a:rPr>
              <a:t> à disposition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                                                    	(</a:t>
            </a:r>
            <a:r>
              <a:rPr lang="en-US" sz="2400" dirty="0">
                <a:latin typeface="Arial" charset="0"/>
                <a:sym typeface="Wingdings" pitchFamily="2" charset="2"/>
              </a:rPr>
              <a:t>à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titre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onéreux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ou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gratuit</a:t>
            </a:r>
            <a:r>
              <a:rPr lang="en-US" sz="2400" dirty="0">
                <a:latin typeface="Arial" charset="0"/>
                <a:sym typeface="Wingdings" pitchFamily="2" charset="2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00166" y="4357694"/>
            <a:ext cx="5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La </a:t>
            </a:r>
            <a:r>
              <a:rPr lang="en-US" sz="2400" dirty="0">
                <a:latin typeface="Arial" charset="0"/>
                <a:sym typeface="Wingdings" pitchFamily="2" charset="2"/>
              </a:rPr>
              <a:t>nature des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activités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autorisées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785918" y="4929198"/>
            <a:ext cx="6529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La </a:t>
            </a:r>
            <a:r>
              <a:rPr lang="en-US" sz="2400" dirty="0" err="1">
                <a:latin typeface="Arial" charset="0"/>
              </a:rPr>
              <a:t>sécurité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l’accès</a:t>
            </a:r>
            <a:r>
              <a:rPr lang="en-US" sz="2400" dirty="0">
                <a:latin typeface="Arial" charset="0"/>
              </a:rPr>
              <a:t> et le </a:t>
            </a:r>
            <a:r>
              <a:rPr lang="en-US" sz="2400" dirty="0" err="1">
                <a:latin typeface="Arial" charset="0"/>
              </a:rPr>
              <a:t>règlement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intérieur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43608" y="1196752"/>
            <a:ext cx="6768752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charset="0"/>
              </a:rPr>
              <a:t>La C.M.D. </a:t>
            </a:r>
            <a:r>
              <a:rPr lang="en-US" sz="4000" dirty="0" err="1" smtClean="0">
                <a:solidFill>
                  <a:schemeClr val="tx1"/>
                </a:solidFill>
                <a:latin typeface="Arial" charset="0"/>
              </a:rPr>
              <a:t>comprend</a:t>
            </a:r>
            <a:r>
              <a:rPr lang="en-US" sz="4000" dirty="0" smtClean="0">
                <a:solidFill>
                  <a:schemeClr val="tx1"/>
                </a:solidFill>
                <a:latin typeface="Arial" charset="0"/>
              </a:rPr>
              <a:t> :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214546" y="5357826"/>
            <a:ext cx="4585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Les </a:t>
            </a:r>
            <a:r>
              <a:rPr lang="en-US" sz="2400" dirty="0">
                <a:latin typeface="Arial" charset="0"/>
              </a:rPr>
              <a:t>conditions </a:t>
            </a:r>
            <a:r>
              <a:rPr lang="en-US" sz="2400" dirty="0" err="1" smtClean="0">
                <a:latin typeface="Arial" charset="0"/>
              </a:rPr>
              <a:t>d’assurance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643174" y="5857892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Dénonciation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et </a:t>
            </a:r>
            <a:r>
              <a:rPr lang="en-US" sz="2400" dirty="0" err="1" smtClean="0">
                <a:latin typeface="Arial" charset="0"/>
              </a:rPr>
              <a:t>résiliation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6480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6185-BC19-44FD-8C1F-E9F4E40FC957}" type="datetime1">
              <a:rPr lang="fr-FR" smtClean="0"/>
              <a:t>21/03/2012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4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142984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  <p:bldP spid="25604" grpId="0" autoUpdateAnimBg="0"/>
      <p:bldP spid="25605" grpId="0" autoUpdateAnimBg="0"/>
      <p:bldP spid="25606" grpId="0" autoUpdateAnimBg="0"/>
      <p:bldP spid="25608" grpId="0" autoUpdateAnimBg="0"/>
      <p:bldP spid="2560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642918"/>
            <a:ext cx="8305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La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Visite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Sécurité</a:t>
            </a:r>
            <a:endParaRPr lang="en-US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9552" y="4509120"/>
            <a:ext cx="4536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atin typeface="Arial" charset="0"/>
              </a:rPr>
              <a:t>Objectif</a:t>
            </a:r>
            <a:r>
              <a:rPr lang="en-US" sz="2400" b="1" dirty="0" smtClean="0">
                <a:latin typeface="Arial" charset="0"/>
              </a:rPr>
              <a:t> :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S’assurer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du respect des </a:t>
            </a:r>
            <a:r>
              <a:rPr lang="en-US" sz="2400" dirty="0" err="1" smtClean="0">
                <a:latin typeface="Arial" charset="0"/>
              </a:rPr>
              <a:t>normes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</a:t>
            </a:r>
            <a:r>
              <a:rPr lang="en-US" sz="2400" dirty="0" err="1">
                <a:latin typeface="Arial" charset="0"/>
              </a:rPr>
              <a:t>sécurité</a:t>
            </a:r>
            <a:r>
              <a:rPr lang="en-US" sz="2400" dirty="0">
                <a:latin typeface="Arial" charset="0"/>
              </a:rPr>
              <a:t>,…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907704" y="5877272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Arial" charset="0"/>
              </a:rPr>
              <a:t>    </a:t>
            </a:r>
            <a:r>
              <a:rPr lang="en-US" sz="2400" b="1" dirty="0" smtClean="0">
                <a:latin typeface="Arial" charset="0"/>
              </a:rPr>
              <a:t>“Elle </a:t>
            </a:r>
            <a:r>
              <a:rPr lang="en-US" sz="2400" b="1" dirty="0" err="1">
                <a:latin typeface="Arial" charset="0"/>
              </a:rPr>
              <a:t>doit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prononcer</a:t>
            </a:r>
            <a:r>
              <a:rPr lang="en-US" sz="2400" b="1" dirty="0">
                <a:latin typeface="Arial" charset="0"/>
              </a:rPr>
              <a:t> un </a:t>
            </a:r>
            <a:r>
              <a:rPr lang="en-US" sz="2400" b="1" dirty="0" smtClean="0">
                <a:latin typeface="Arial" charset="0"/>
              </a:rPr>
              <a:t>avis”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23528" y="2924944"/>
            <a:ext cx="51125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Commission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ayant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compétence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endParaRPr lang="en-US" sz="2400" dirty="0" smtClean="0">
              <a:latin typeface="Arial" charset="0"/>
              <a:sym typeface="Wingdings" pitchFamily="2" charset="2"/>
            </a:endParaRPr>
          </a:p>
          <a:p>
            <a:pPr>
              <a:defRPr/>
            </a:pPr>
            <a:r>
              <a:rPr lang="en-US" sz="2400" dirty="0" err="1" smtClean="0">
                <a:latin typeface="Arial" charset="0"/>
                <a:sym typeface="Wingdings" pitchFamily="2" charset="2"/>
              </a:rPr>
              <a:t>dans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le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domaine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sym typeface="Wingdings" pitchFamily="2" charset="2"/>
              </a:rPr>
              <a:t>de la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sécurité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des</a:t>
            </a:r>
          </a:p>
          <a:p>
            <a:pPr algn="ctr">
              <a:defRPr/>
            </a:pPr>
            <a:r>
              <a:rPr lang="en-US" sz="2400" dirty="0" err="1" smtClean="0">
                <a:latin typeface="Arial" charset="0"/>
                <a:sym typeface="Wingdings" pitchFamily="2" charset="2"/>
              </a:rPr>
              <a:t>Etablissements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Recevant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du Public.</a:t>
            </a:r>
            <a:endParaRPr lang="en-US" sz="2400" dirty="0" smtClean="0">
              <a:latin typeface="Arial" charset="0"/>
            </a:endParaRPr>
          </a:p>
          <a:p>
            <a:pPr algn="ctr">
              <a:defRPr/>
            </a:pPr>
            <a:endParaRPr lang="en-US" sz="2400" dirty="0" smtClean="0">
              <a:latin typeface="Arial" charset="0"/>
              <a:sym typeface="Wingdings" pitchFamily="2" charset="2"/>
            </a:endParaRPr>
          </a:p>
          <a:p>
            <a:pPr algn="ctr"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endParaRPr lang="en-US" sz="2400" dirty="0">
              <a:latin typeface="Arial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33843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642918"/>
            <a:ext cx="6480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D865-22E3-4533-9049-50037A8BBF6D}" type="datetime1">
              <a:rPr lang="fr-FR" smtClean="0"/>
              <a:t>21/03/2012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7" grpId="0" build="p" autoUpdateAnimBg="0"/>
      <p:bldP spid="2355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87624" y="3573016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organes</a:t>
            </a:r>
            <a:r>
              <a:rPr lang="en-US" sz="2400" dirty="0">
                <a:latin typeface="Arial" charset="0"/>
                <a:sym typeface="Wingdings" pitchFamily="2" charset="2"/>
              </a:rPr>
              <a:t> de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sécurité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5536" y="2636912"/>
            <a:ext cx="3941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La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prévention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incendie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3568" y="3140968"/>
            <a:ext cx="5525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Le </a:t>
            </a:r>
            <a:r>
              <a:rPr lang="en-US" sz="2400" dirty="0">
                <a:latin typeface="Arial" charset="0"/>
              </a:rPr>
              <a:t>respect des </a:t>
            </a:r>
            <a:r>
              <a:rPr lang="en-US" sz="2400" dirty="0" err="1">
                <a:latin typeface="Arial" charset="0"/>
              </a:rPr>
              <a:t>normes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stockage</a:t>
            </a:r>
            <a:r>
              <a:rPr lang="en-US" sz="2400" dirty="0" smtClean="0">
                <a:latin typeface="Arial" charset="0"/>
              </a:rPr>
              <a:t>. </a:t>
            </a:r>
            <a:endParaRPr lang="en-US" sz="2400" dirty="0">
              <a:latin typeface="Arial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9592" y="1052736"/>
            <a:ext cx="44958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Elle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</a:rPr>
              <a:t>contrôle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…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835696" y="4005064"/>
            <a:ext cx="4536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</a:rPr>
              <a:t> La </a:t>
            </a:r>
            <a:r>
              <a:rPr lang="en-US" sz="2400" dirty="0" err="1">
                <a:latin typeface="Arial" charset="0"/>
              </a:rPr>
              <a:t>sécurité</a:t>
            </a:r>
            <a:r>
              <a:rPr lang="en-US" sz="2400" dirty="0">
                <a:latin typeface="Arial" charset="0"/>
              </a:rPr>
              <a:t> en </a:t>
            </a:r>
            <a:r>
              <a:rPr lang="en-US" sz="2400" dirty="0" err="1" smtClean="0">
                <a:latin typeface="Arial" charset="0"/>
              </a:rPr>
              <a:t>général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pic>
        <p:nvPicPr>
          <p:cNvPr id="22535" name="Picture 12" descr="extinc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852936"/>
            <a:ext cx="15319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09120"/>
            <a:ext cx="4824536" cy="16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642918"/>
            <a:ext cx="6480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5EAA-298B-49D6-A208-D8C7A2DBD85F}" type="datetime1">
              <a:rPr lang="fr-FR" smtClean="0"/>
              <a:t>21/03/2012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3" name="Picture 9" descr="E:\Logo F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  <p:bldP spid="26628" grpId="0" autoUpdateAnimBg="0"/>
      <p:bldP spid="2663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688"/>
            <a:ext cx="8305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La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Visite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d’Accessibilité</a:t>
            </a:r>
            <a:endParaRPr lang="en-US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23528" y="2996952"/>
            <a:ext cx="5605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	Commission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ayant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compétence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dans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sym typeface="Wingdings" pitchFamily="2" charset="2"/>
              </a:rPr>
              <a:t>le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domaine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sym typeface="Wingdings" pitchFamily="2" charset="2"/>
              </a:rPr>
              <a:t>de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l’exploitation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des E.R.P</a:t>
            </a:r>
            <a:r>
              <a:rPr lang="en-US" sz="2400" dirty="0">
                <a:latin typeface="Arial" charset="0"/>
                <a:sym typeface="Wingdings" pitchFamily="2" charset="2"/>
              </a:rPr>
              <a:t>. </a:t>
            </a:r>
            <a:endParaRPr lang="en-US" sz="2400" dirty="0">
              <a:latin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512" y="4797152"/>
            <a:ext cx="8820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atin typeface="Arial" charset="0"/>
              </a:rPr>
              <a:t>Objectif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>
              <a:defRPr/>
            </a:pP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s’assurer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</a:t>
            </a:r>
            <a:r>
              <a:rPr lang="en-US" sz="2400" dirty="0" err="1">
                <a:latin typeface="Arial" charset="0"/>
              </a:rPr>
              <a:t>l’accessibilité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l’établissement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&amp; </a:t>
            </a:r>
            <a:r>
              <a:rPr lang="en-US" sz="2400" dirty="0" err="1">
                <a:latin typeface="Arial" charset="0"/>
              </a:rPr>
              <a:t>protéger</a:t>
            </a:r>
            <a:r>
              <a:rPr lang="en-US" sz="2400" dirty="0">
                <a:latin typeface="Arial" charset="0"/>
              </a:rPr>
              <a:t> le public de tout </a:t>
            </a:r>
            <a:r>
              <a:rPr lang="en-US" sz="2400" dirty="0" err="1" smtClean="0">
                <a:latin typeface="Arial" charset="0"/>
              </a:rPr>
              <a:t>abus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relatif</a:t>
            </a:r>
            <a:r>
              <a:rPr lang="en-US" sz="2400" dirty="0">
                <a:latin typeface="Arial" charset="0"/>
              </a:rPr>
              <a:t> aux </a:t>
            </a:r>
            <a:r>
              <a:rPr lang="en-US" sz="2400" dirty="0" err="1">
                <a:latin typeface="Arial" charset="0"/>
              </a:rPr>
              <a:t>règles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générales</a:t>
            </a:r>
            <a:r>
              <a:rPr lang="en-US" sz="2400" dirty="0">
                <a:latin typeface="Arial" charset="0"/>
              </a:rPr>
              <a:t> de la </a:t>
            </a:r>
            <a:r>
              <a:rPr lang="en-US" sz="2400" dirty="0" err="1" smtClean="0">
                <a:latin typeface="Arial" charset="0"/>
              </a:rPr>
              <a:t>sécurité</a:t>
            </a:r>
            <a:r>
              <a:rPr lang="en-US" sz="2400" dirty="0" smtClean="0">
                <a:latin typeface="Arial" charset="0"/>
              </a:rPr>
              <a:t> et </a:t>
            </a:r>
            <a:r>
              <a:rPr lang="en-US" sz="2400" dirty="0">
                <a:latin typeface="Arial" charset="0"/>
              </a:rPr>
              <a:t>de la </a:t>
            </a:r>
            <a:r>
              <a:rPr lang="en-US" sz="2400" dirty="0" err="1">
                <a:latin typeface="Arial" charset="0"/>
              </a:rPr>
              <a:t>consommation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defRPr/>
            </a:pPr>
            <a:endParaRPr lang="en-US" sz="2400" dirty="0">
              <a:latin typeface="Arial" charset="0"/>
            </a:endParaRPr>
          </a:p>
          <a:p>
            <a:pPr>
              <a:defRPr/>
            </a:pPr>
            <a:endParaRPr lang="en-US" sz="2400" dirty="0">
              <a:latin typeface="Arial" charset="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571744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71480"/>
            <a:ext cx="6480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0ECA-C752-495C-85A7-FF2C9EEAEBA2}" type="datetime1">
              <a:rPr lang="fr-FR" smtClean="0"/>
              <a:t>21/03/2012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28596" y="500042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Article D 322-12 du Code du Sport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latin typeface="Arial" charset="0"/>
              </a:rPr>
              <a:t>(ex </a:t>
            </a:r>
            <a:r>
              <a:rPr lang="en-US" sz="2800" dirty="0" err="1" smtClean="0">
                <a:latin typeface="Arial" charset="0"/>
              </a:rPr>
              <a:t>Décret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du 20 </a:t>
            </a:r>
            <a:r>
              <a:rPr lang="en-US" sz="2800" dirty="0" err="1" smtClean="0">
                <a:latin typeface="Arial" charset="0"/>
              </a:rPr>
              <a:t>Octobre</a:t>
            </a:r>
            <a:r>
              <a:rPr lang="en-US" sz="2800" dirty="0" smtClean="0">
                <a:latin typeface="Arial" charset="0"/>
              </a:rPr>
              <a:t> 1977)</a:t>
            </a:r>
            <a:r>
              <a:rPr lang="en-US" sz="2800" b="1" dirty="0" smtClean="0"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indique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que</a:t>
            </a:r>
            <a:r>
              <a:rPr lang="en-US" sz="2800" b="1" dirty="0" smtClean="0">
                <a:latin typeface="Arial" charset="0"/>
              </a:rPr>
              <a:t>…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3528" y="3789040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	La </a:t>
            </a:r>
            <a:r>
              <a:rPr lang="en-US" sz="2400" dirty="0">
                <a:latin typeface="Arial" charset="0"/>
                <a:sym typeface="Wingdings" pitchFamily="2" charset="2"/>
              </a:rPr>
              <a:t>surveillance des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baignades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ouvertes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gratuitement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au public, </a:t>
            </a:r>
            <a:r>
              <a:rPr lang="en-US" sz="2400" dirty="0" err="1">
                <a:latin typeface="Arial" charset="0"/>
              </a:rPr>
              <a:t>aménagées</a:t>
            </a:r>
            <a:r>
              <a:rPr lang="en-US" sz="2400" dirty="0">
                <a:latin typeface="Arial" charset="0"/>
              </a:rPr>
              <a:t> et  </a:t>
            </a:r>
            <a:r>
              <a:rPr lang="en-US" sz="2400" dirty="0" err="1" smtClean="0">
                <a:latin typeface="Arial" charset="0"/>
              </a:rPr>
              <a:t>réglementairements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autorisées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doit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être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assurée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par des </a:t>
            </a:r>
            <a:r>
              <a:rPr lang="en-US" sz="2400" dirty="0" err="1">
                <a:latin typeface="Arial" charset="0"/>
              </a:rPr>
              <a:t>titulaires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diplômes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dont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les  </a:t>
            </a:r>
            <a:r>
              <a:rPr lang="en-US" sz="2400" dirty="0" err="1">
                <a:latin typeface="Arial" charset="0"/>
              </a:rPr>
              <a:t>modalités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délivrance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sont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définies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par </a:t>
            </a:r>
            <a:r>
              <a:rPr lang="en-US" sz="2400" dirty="0" err="1">
                <a:latin typeface="Arial" charset="0"/>
              </a:rPr>
              <a:t>arrêtés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conjoints</a:t>
            </a:r>
            <a:r>
              <a:rPr lang="en-US" sz="2400" dirty="0">
                <a:latin typeface="Arial" charset="0"/>
              </a:rPr>
              <a:t> du </a:t>
            </a:r>
            <a:r>
              <a:rPr lang="en-US" sz="2400" dirty="0" err="1" smtClean="0">
                <a:latin typeface="Arial" charset="0"/>
              </a:rPr>
              <a:t>Ministre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</a:t>
            </a:r>
            <a:r>
              <a:rPr lang="en-US" sz="2400" dirty="0" err="1">
                <a:latin typeface="Arial" charset="0"/>
              </a:rPr>
              <a:t>l’Intérieur</a:t>
            </a:r>
            <a:r>
              <a:rPr lang="en-US" sz="2400" dirty="0">
                <a:latin typeface="Arial" charset="0"/>
              </a:rPr>
              <a:t> et </a:t>
            </a:r>
            <a:r>
              <a:rPr lang="en-US" sz="2400" dirty="0" smtClean="0">
                <a:latin typeface="Arial" charset="0"/>
              </a:rPr>
              <a:t>du </a:t>
            </a:r>
            <a:r>
              <a:rPr lang="en-US" sz="2400" dirty="0" err="1" smtClean="0">
                <a:latin typeface="Arial" charset="0"/>
              </a:rPr>
              <a:t>Ministre</a:t>
            </a:r>
            <a:r>
              <a:rPr lang="en-US" sz="2400" dirty="0" smtClean="0">
                <a:latin typeface="Arial" charset="0"/>
              </a:rPr>
              <a:t> de la </a:t>
            </a:r>
            <a:r>
              <a:rPr lang="en-US" sz="2400" dirty="0" err="1" smtClean="0">
                <a:latin typeface="Arial" charset="0"/>
              </a:rPr>
              <a:t>Jeunesse</a:t>
            </a:r>
            <a:r>
              <a:rPr lang="en-US" sz="2400" dirty="0" smtClean="0">
                <a:latin typeface="Arial" charset="0"/>
              </a:rPr>
              <a:t> et 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</a:rPr>
              <a:t>des </a:t>
            </a:r>
            <a:r>
              <a:rPr lang="en-US" sz="2400" dirty="0">
                <a:latin typeface="Arial" charset="0"/>
              </a:rPr>
              <a:t>Sports.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263691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charset="0"/>
              </a:rPr>
              <a:t>	Les </a:t>
            </a:r>
            <a:r>
              <a:rPr lang="en-US" sz="2400" dirty="0" err="1" smtClean="0">
                <a:latin typeface="Arial" charset="0"/>
              </a:rPr>
              <a:t>établissements</a:t>
            </a:r>
            <a:r>
              <a:rPr lang="en-US" sz="2400" dirty="0" smtClean="0">
                <a:latin typeface="Arial" charset="0"/>
              </a:rPr>
              <a:t>  de  </a:t>
            </a:r>
            <a:r>
              <a:rPr lang="en-US" sz="2400" dirty="0" err="1" smtClean="0">
                <a:latin typeface="Arial" charset="0"/>
              </a:rPr>
              <a:t>baignades</a:t>
            </a:r>
            <a:r>
              <a:rPr lang="en-US" sz="2400" dirty="0" smtClean="0">
                <a:latin typeface="Arial" charset="0"/>
              </a:rPr>
              <a:t>  </a:t>
            </a:r>
            <a:r>
              <a:rPr lang="en-US" sz="2400" dirty="0" err="1" smtClean="0">
                <a:latin typeface="Arial" charset="0"/>
              </a:rPr>
              <a:t>d’accès</a:t>
            </a:r>
            <a:r>
              <a:rPr lang="en-US" sz="2400" dirty="0" smtClean="0">
                <a:latin typeface="Arial" charset="0"/>
              </a:rPr>
              <a:t>  </a:t>
            </a:r>
            <a:r>
              <a:rPr lang="en-US" sz="2400" dirty="0" err="1" smtClean="0">
                <a:latin typeface="Arial" charset="0"/>
              </a:rPr>
              <a:t>payant</a:t>
            </a:r>
            <a:r>
              <a:rPr lang="en-US" sz="2400" dirty="0" smtClean="0">
                <a:latin typeface="Arial" charset="0"/>
              </a:rPr>
              <a:t>  </a:t>
            </a:r>
            <a:r>
              <a:rPr lang="en-US" sz="2400" dirty="0" err="1" smtClean="0">
                <a:latin typeface="Arial" charset="0"/>
              </a:rPr>
              <a:t>sont</a:t>
            </a:r>
            <a:r>
              <a:rPr lang="en-US" sz="2400" dirty="0" smtClean="0">
                <a:latin typeface="Arial" charset="0"/>
              </a:rPr>
              <a:t>  des </a:t>
            </a:r>
            <a:r>
              <a:rPr lang="en-US" sz="2400" dirty="0" err="1" smtClean="0">
                <a:latin typeface="Arial" charset="0"/>
              </a:rPr>
              <a:t>établissements</a:t>
            </a:r>
            <a:r>
              <a:rPr lang="en-US" sz="2400" dirty="0" smtClean="0">
                <a:latin typeface="Arial" charset="0"/>
              </a:rPr>
              <a:t>  </a:t>
            </a:r>
            <a:r>
              <a:rPr lang="en-US" sz="2400" dirty="0" err="1" smtClean="0">
                <a:latin typeface="Arial" charset="0"/>
              </a:rPr>
              <a:t>d’Activités</a:t>
            </a:r>
            <a:r>
              <a:rPr lang="en-US" sz="2400" dirty="0" smtClean="0">
                <a:latin typeface="Arial" charset="0"/>
              </a:rPr>
              <a:t> Physiques et </a:t>
            </a:r>
            <a:r>
              <a:rPr lang="en-US" sz="2400" dirty="0" err="1" smtClean="0">
                <a:latin typeface="Arial" charset="0"/>
              </a:rPr>
              <a:t>Sportives</a:t>
            </a:r>
            <a:r>
              <a:rPr lang="en-US" sz="2400" dirty="0" smtClean="0">
                <a:latin typeface="Arial" charset="0"/>
              </a:rPr>
              <a:t>. </a:t>
            </a:r>
            <a:endParaRPr lang="fr-FR" sz="24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836712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1F2-26D1-4845-BC07-E0A9582AA669}" type="datetime1">
              <a:rPr lang="fr-FR" smtClean="0"/>
              <a:t>21/03/2012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7020272" y="4653136"/>
            <a:ext cx="1524000" cy="15876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619672" y="5373216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err="1" smtClean="0">
                <a:latin typeface="Arial" charset="0"/>
                <a:sym typeface="Wingdings" pitchFamily="2" charset="2"/>
              </a:rPr>
              <a:t>L’accessibilité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sym typeface="Wingdings" pitchFamily="2" charset="2"/>
              </a:rPr>
              <a:t>aux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handicapés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7544" y="3573016"/>
            <a:ext cx="2785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affichages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 </a:t>
            </a:r>
            <a:endParaRPr lang="en-US" sz="2400" dirty="0">
              <a:latin typeface="Arial" charset="0"/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28728" y="1000108"/>
            <a:ext cx="44958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Elle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</a:rPr>
              <a:t>contrôle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 …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99592" y="4149080"/>
            <a:ext cx="3145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aires</a:t>
            </a:r>
            <a:r>
              <a:rPr lang="en-US" sz="2400" dirty="0">
                <a:latin typeface="Arial" charset="0"/>
                <a:sym typeface="Wingdings" pitchFamily="2" charset="2"/>
              </a:rPr>
              <a:t> de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jeu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259632" y="4725144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locaux</a:t>
            </a:r>
            <a:r>
              <a:rPr lang="en-US" sz="2400" dirty="0">
                <a:latin typeface="Arial" charset="0"/>
                <a:sym typeface="Wingdings" pitchFamily="2" charset="2"/>
              </a:rPr>
              <a:t> et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annexes.</a:t>
            </a:r>
            <a:endParaRPr lang="en-US" sz="2400" dirty="0">
              <a:latin typeface="Arial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51520" y="2996952"/>
            <a:ext cx="5161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>
                <a:latin typeface="Arial" charset="0"/>
                <a:sym typeface="Wingdings" pitchFamily="2" charset="2"/>
              </a:rPr>
              <a:t>qualifications du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personnel.</a:t>
            </a:r>
            <a:endParaRPr lang="en-US" sz="2400" dirty="0">
              <a:latin typeface="Arial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600200" y="5867400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Arial" charset="0"/>
              </a:rPr>
              <a:t>    </a:t>
            </a:r>
            <a:r>
              <a:rPr lang="en-US" sz="2400" b="1" dirty="0" smtClean="0">
                <a:latin typeface="Arial" charset="0"/>
              </a:rPr>
              <a:t>“Elle </a:t>
            </a:r>
            <a:r>
              <a:rPr lang="en-US" sz="2400" b="1" dirty="0" err="1">
                <a:latin typeface="Arial" charset="0"/>
              </a:rPr>
              <a:t>doit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prononcer</a:t>
            </a:r>
            <a:r>
              <a:rPr lang="en-US" sz="2400" b="1" dirty="0">
                <a:latin typeface="Arial" charset="0"/>
              </a:rPr>
              <a:t> un </a:t>
            </a:r>
            <a:r>
              <a:rPr lang="en-US" sz="2400" b="1" dirty="0" smtClean="0">
                <a:latin typeface="Arial" charset="0"/>
              </a:rPr>
              <a:t>avis”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7308304" y="4941168"/>
          <a:ext cx="1143000" cy="1038225"/>
        </p:xfrm>
        <a:graphic>
          <a:graphicData uri="http://schemas.openxmlformats.org/presentationml/2006/ole">
            <p:oleObj spid="_x0000_s4098" name="CorelDRAW" r:id="rId4" imgW="5943600" imgH="5411520" progId="">
              <p:embed/>
            </p:oleObj>
          </a:graphicData>
        </a:graphic>
      </p:graphicFrame>
      <p:pic>
        <p:nvPicPr>
          <p:cNvPr id="410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24944"/>
            <a:ext cx="1871935" cy="187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642918"/>
            <a:ext cx="6480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98-CCBB-4C1D-B52A-83FA976D1879}" type="datetime1">
              <a:rPr lang="fr-FR" smtClean="0"/>
              <a:t>21/03/2012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6" name="Picture 9" descr="E:\Logo FFS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78" grpId="0" autoUpdateAnimBg="0"/>
      <p:bldP spid="28680" grpId="0" autoUpdateAnimBg="0"/>
      <p:bldP spid="28682" grpId="0" autoUpdateAnimBg="0"/>
      <p:bldP spid="28683" grpId="0" autoUpdateAnimBg="0"/>
      <p:bldP spid="2868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305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Le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Contrôle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d’Hygiène</a:t>
            </a:r>
            <a:endParaRPr lang="en-US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1520" y="2996952"/>
            <a:ext cx="4626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 smtClean="0">
                <a:latin typeface="Arial" charset="0"/>
                <a:sym typeface="Wingdings" pitchFamily="2" charset="2"/>
              </a:rPr>
              <a:t>C’est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l’</a:t>
            </a:r>
            <a:r>
              <a:rPr lang="en-US" sz="2400" b="1" dirty="0" err="1" smtClean="0">
                <a:latin typeface="Arial" charset="0"/>
                <a:sym typeface="Wingdings" pitchFamily="2" charset="2"/>
              </a:rPr>
              <a:t>A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gence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Arial" charset="0"/>
                <a:sym typeface="Wingdings" pitchFamily="2" charset="2"/>
              </a:rPr>
              <a:t>R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égionale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de la </a:t>
            </a:r>
            <a:r>
              <a:rPr lang="en-US" sz="2400" b="1" dirty="0" smtClean="0">
                <a:latin typeface="Arial" charset="0"/>
                <a:sym typeface="Wingdings" pitchFamily="2" charset="2"/>
              </a:rPr>
              <a:t>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anté qui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est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responsable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du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contrôle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des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eaux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de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baignade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1520" y="4653136"/>
            <a:ext cx="5256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atin typeface="Arial" charset="0"/>
              </a:rPr>
              <a:t>Objectif</a:t>
            </a:r>
            <a:r>
              <a:rPr lang="en-US" sz="2400" b="1" dirty="0" smtClean="0">
                <a:latin typeface="Arial" charset="0"/>
              </a:rPr>
              <a:t>: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</a:rPr>
              <a:t> 	</a:t>
            </a:r>
            <a:r>
              <a:rPr lang="en-US" sz="2400" dirty="0" err="1" smtClean="0">
                <a:latin typeface="Arial" charset="0"/>
              </a:rPr>
              <a:t>S’assurer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du respect des </a:t>
            </a:r>
            <a:r>
              <a:rPr lang="en-US" sz="2400" dirty="0" err="1">
                <a:latin typeface="Arial" charset="0"/>
              </a:rPr>
              <a:t>normes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d’hygiène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l’établissement</a:t>
            </a:r>
            <a:r>
              <a:rPr lang="en-US" sz="2400" dirty="0">
                <a:latin typeface="Arial" charset="0"/>
              </a:rPr>
              <a:t>.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36576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714356"/>
            <a:ext cx="6480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BCD-AE0C-403D-82C2-555947BA6655}" type="datetime1">
              <a:rPr lang="fr-FR" smtClean="0"/>
              <a:t>21/03/2012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20552" y="5643578"/>
            <a:ext cx="8223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Arial" charset="0"/>
                <a:sym typeface="Wingdings" pitchFamily="2" charset="2"/>
              </a:rPr>
              <a:t>“</a:t>
            </a:r>
            <a:r>
              <a:rPr lang="en-US" sz="2800" b="1" dirty="0" err="1" smtClean="0">
                <a:latin typeface="Arial" charset="0"/>
                <a:sym typeface="Wingdings" pitchFamily="2" charset="2"/>
              </a:rPr>
              <a:t>Prélèvements</a:t>
            </a:r>
            <a:r>
              <a:rPr lang="en-US" sz="2800" b="1" dirty="0" smtClean="0">
                <a:latin typeface="Arial" charset="0"/>
                <a:sym typeface="Wingdings" pitchFamily="2" charset="2"/>
              </a:rPr>
              <a:t>  </a:t>
            </a:r>
            <a:r>
              <a:rPr lang="en-US" sz="2800" b="1" dirty="0" err="1" smtClean="0">
                <a:latin typeface="Arial" charset="0"/>
                <a:sym typeface="Wingdings" pitchFamily="2" charset="2"/>
              </a:rPr>
              <a:t>effectués</a:t>
            </a:r>
            <a:r>
              <a:rPr lang="en-US" sz="28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Arial" charset="0"/>
                <a:sym typeface="Wingdings" pitchFamily="2" charset="2"/>
              </a:rPr>
              <a:t>une</a:t>
            </a:r>
            <a:r>
              <a:rPr lang="en-US" sz="28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Arial" charset="0"/>
                <a:sym typeface="Wingdings" pitchFamily="2" charset="2"/>
              </a:rPr>
              <a:t>fois</a:t>
            </a:r>
            <a:r>
              <a:rPr lang="en-US" sz="2800" b="1" dirty="0">
                <a:latin typeface="Arial" charset="0"/>
                <a:sym typeface="Wingdings" pitchFamily="2" charset="2"/>
              </a:rPr>
              <a:t> par </a:t>
            </a:r>
            <a:r>
              <a:rPr lang="en-US" sz="2800" b="1" dirty="0" err="1" smtClean="0">
                <a:latin typeface="Arial" charset="0"/>
                <a:sym typeface="Wingdings" pitchFamily="2" charset="2"/>
              </a:rPr>
              <a:t>mois</a:t>
            </a:r>
            <a:r>
              <a:rPr lang="en-US" sz="2800" b="1" dirty="0" smtClean="0">
                <a:latin typeface="Arial" charset="0"/>
                <a:sym typeface="Wingdings" pitchFamily="2" charset="2"/>
              </a:rPr>
              <a:t>”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552" y="2852936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l’état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sanitaire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général</a:t>
            </a:r>
            <a:r>
              <a:rPr lang="en-US" sz="2400" dirty="0">
                <a:latin typeface="Arial" charset="0"/>
                <a:sym typeface="Wingdings" pitchFamily="2" charset="2"/>
              </a:rPr>
              <a:t> de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l’établissement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 </a:t>
            </a:r>
            <a:endParaRPr lang="en-US" sz="2400" dirty="0">
              <a:latin typeface="Arial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14480" y="1000108"/>
            <a:ext cx="44958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Elle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</a:rPr>
              <a:t>contrôle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 …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87624" y="3356992"/>
            <a:ext cx="3937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qualités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physiques.</a:t>
            </a:r>
            <a:endParaRPr lang="en-US" sz="2400" dirty="0">
              <a:latin typeface="Arial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763688" y="3789040"/>
            <a:ext cx="4585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qualités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bactériologiques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483768" y="4293096"/>
            <a:ext cx="4297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la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périodicité</a:t>
            </a:r>
            <a:r>
              <a:rPr lang="en-US" sz="2400" dirty="0">
                <a:latin typeface="Arial" charset="0"/>
                <a:sym typeface="Wingdings" pitchFamily="2" charset="2"/>
              </a:rPr>
              <a:t> des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vidanges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5953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améliorations</a:t>
            </a:r>
            <a:r>
              <a:rPr lang="en-US" sz="2400" dirty="0">
                <a:latin typeface="Arial" charset="0"/>
                <a:sym typeface="Wingdings" pitchFamily="2" charset="2"/>
              </a:rPr>
              <a:t> en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matière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d’hygiène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785794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B0C-F702-40EA-A21E-A9705D069540}" type="datetime1">
              <a:rPr lang="fr-FR" smtClean="0"/>
              <a:t>21/03/2012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3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5" grpId="0" autoUpdateAnimBg="0"/>
      <p:bldP spid="30726" grpId="0" autoUpdateAnimBg="0"/>
      <p:bldP spid="30729" grpId="0" autoUpdateAnimBg="0"/>
      <p:bldP spid="3073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57158" y="3214686"/>
            <a:ext cx="8392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	Les </a:t>
            </a:r>
            <a:r>
              <a:rPr lang="en-US" sz="2400" dirty="0">
                <a:latin typeface="Arial" charset="0"/>
                <a:sym typeface="Wingdings" pitchFamily="2" charset="2"/>
              </a:rPr>
              <a:t>prescriptions 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réglementaires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s’appliquent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  à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tous</a:t>
            </a:r>
            <a:r>
              <a:rPr lang="en-US" sz="2400" dirty="0">
                <a:latin typeface="Arial" charset="0"/>
                <a:sym typeface="Wingdings" pitchFamily="2" charset="2"/>
              </a:rPr>
              <a:t> les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utilisateurs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qui 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doivent</a:t>
            </a:r>
            <a:r>
              <a:rPr lang="en-US" sz="2400" dirty="0">
                <a:latin typeface="Arial" charset="0"/>
                <a:sym typeface="Wingdings" pitchFamily="2" charset="2"/>
              </a:rPr>
              <a:t> les respecter.</a:t>
            </a:r>
            <a:endParaRPr lang="en-US" sz="2400" dirty="0">
              <a:latin typeface="Arial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85786" y="4869160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NB : Le </a:t>
            </a:r>
            <a:r>
              <a:rPr lang="en-US" sz="2400" dirty="0">
                <a:latin typeface="Arial" charset="0"/>
                <a:sym typeface="Wingdings" pitchFamily="2" charset="2"/>
              </a:rPr>
              <a:t>cadre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spécifique</a:t>
            </a:r>
            <a:r>
              <a:rPr lang="en-US" sz="2400" dirty="0">
                <a:latin typeface="Arial" charset="0"/>
                <a:sym typeface="Wingdings" pitchFamily="2" charset="2"/>
              </a:rPr>
              <a:t> de la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plongée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implique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sym typeface="Wingdings" pitchFamily="2" charset="2"/>
              </a:rPr>
              <a:t>en plus le respect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des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normes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fédérales</a:t>
            </a:r>
            <a:r>
              <a:rPr lang="en-US" sz="2400" dirty="0">
                <a:latin typeface="Arial" charset="0"/>
                <a:sym typeface="Wingdings" pitchFamily="2" charset="2"/>
              </a:rPr>
              <a:t> et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d’encadrement</a:t>
            </a:r>
            <a:r>
              <a:rPr lang="en-US" sz="2400" dirty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5576" y="908720"/>
            <a:ext cx="77724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EN CONCLUSION…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92696"/>
            <a:ext cx="6480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48FA-C2BA-443D-9FD6-A32B50E7CEDA}" type="datetime1">
              <a:rPr lang="fr-FR" smtClean="0"/>
              <a:t>21/03/2012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1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5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35004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chemeClr val="tx1"/>
                </a:solidFill>
                <a:latin typeface="+mn-lt"/>
              </a:rPr>
              <a:t>Avez-vous </a:t>
            </a:r>
            <a:br>
              <a:rPr lang="fr-FR" sz="5400" b="1" dirty="0" smtClean="0">
                <a:solidFill>
                  <a:schemeClr val="tx1"/>
                </a:solidFill>
                <a:latin typeface="+mn-lt"/>
              </a:rPr>
            </a:br>
            <a:r>
              <a:rPr lang="fr-FR" sz="5400" b="1" dirty="0" smtClean="0">
                <a:solidFill>
                  <a:schemeClr val="tx1"/>
                </a:solidFill>
                <a:latin typeface="+mn-lt"/>
              </a:rPr>
              <a:t>des </a:t>
            </a:r>
            <a:br>
              <a:rPr lang="fr-FR" sz="5400" b="1" dirty="0" smtClean="0">
                <a:solidFill>
                  <a:schemeClr val="tx1"/>
                </a:solidFill>
                <a:latin typeface="+mn-lt"/>
              </a:rPr>
            </a:br>
            <a:r>
              <a:rPr lang="fr-FR" sz="5400" b="1" dirty="0" smtClean="0">
                <a:solidFill>
                  <a:schemeClr val="tx1"/>
                </a:solidFill>
                <a:latin typeface="+mn-lt"/>
              </a:rPr>
              <a:t>questions ?</a:t>
            </a:r>
            <a:endParaRPr lang="fr-FR" sz="5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57166"/>
            <a:ext cx="9509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4F52-EB98-4A55-8059-81464B4DD8F7}" type="datetime1">
              <a:rPr lang="fr-FR" smtClean="0"/>
              <a:t>21/03/2012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528" y="836712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L’ Article D 322-12 du Code du Sport</a:t>
            </a:r>
          </a:p>
          <a:p>
            <a:pPr algn="ctr">
              <a:defRPr/>
            </a:pPr>
            <a:r>
              <a:rPr lang="en-US" sz="2800" b="1" dirty="0" smtClean="0">
                <a:latin typeface="Arial" charset="0"/>
              </a:rPr>
              <a:t>  </a:t>
            </a:r>
            <a:r>
              <a:rPr lang="en-US" sz="2800" b="1" dirty="0" err="1" smtClean="0">
                <a:latin typeface="Arial" charset="0"/>
              </a:rPr>
              <a:t>prècise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que</a:t>
            </a:r>
            <a:r>
              <a:rPr lang="en-US" sz="2800" b="1" dirty="0" smtClean="0">
                <a:latin typeface="Arial" charset="0"/>
              </a:rPr>
              <a:t>…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1520" y="2708920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Une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piscine </a:t>
            </a:r>
            <a:r>
              <a:rPr lang="en-US" sz="2400" dirty="0" err="1">
                <a:latin typeface="Arial" charset="0"/>
              </a:rPr>
              <a:t>est</a:t>
            </a:r>
            <a:r>
              <a:rPr lang="en-US" sz="2400" dirty="0">
                <a:latin typeface="Arial" charset="0"/>
              </a:rPr>
              <a:t> un </a:t>
            </a:r>
            <a:r>
              <a:rPr lang="en-US" sz="2400" dirty="0" err="1">
                <a:latin typeface="Arial" charset="0"/>
              </a:rPr>
              <a:t>établissement</a:t>
            </a:r>
            <a:r>
              <a:rPr lang="en-US" sz="2400" dirty="0">
                <a:latin typeface="Arial" charset="0"/>
              </a:rPr>
              <a:t> qui </a:t>
            </a:r>
            <a:r>
              <a:rPr lang="en-US" sz="2400" dirty="0" err="1" smtClean="0">
                <a:latin typeface="Arial" charset="0"/>
              </a:rPr>
              <a:t>comporte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un </a:t>
            </a:r>
            <a:r>
              <a:rPr lang="en-US" sz="2400" dirty="0" err="1">
                <a:latin typeface="Arial" charset="0"/>
              </a:rPr>
              <a:t>ou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plusieurs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bassins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artificiels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utilisés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pour les </a:t>
            </a:r>
            <a:r>
              <a:rPr lang="en-US" sz="2400" dirty="0" err="1">
                <a:latin typeface="Arial" charset="0"/>
              </a:rPr>
              <a:t>activités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bain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ou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</a:t>
            </a:r>
            <a:r>
              <a:rPr lang="en-US" sz="2400" dirty="0" err="1">
                <a:latin typeface="Arial" charset="0"/>
              </a:rPr>
              <a:t>natation</a:t>
            </a:r>
            <a:r>
              <a:rPr lang="en-US" sz="2400" dirty="0">
                <a:latin typeface="Arial" charset="0"/>
              </a:rPr>
              <a:t> ...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836712"/>
            <a:ext cx="79208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BD9A-AF83-41A9-89A9-9BF33097A0B8}" type="datetime1">
              <a:rPr lang="fr-FR" smtClean="0"/>
              <a:t>21/03/2012</a:t>
            </a:fld>
            <a:endParaRPr lang="fr-FR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929066"/>
            <a:ext cx="60995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1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642918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3528" y="4725144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latin typeface="Arial" charset="0"/>
              </a:rPr>
              <a:t>	Les </a:t>
            </a:r>
            <a:r>
              <a:rPr lang="en-US" sz="2400" dirty="0" err="1">
                <a:latin typeface="Arial" charset="0"/>
              </a:rPr>
              <a:t>établissements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lesquels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sont</a:t>
            </a:r>
            <a:r>
              <a:rPr lang="en-US" sz="2400" dirty="0" smtClean="0">
                <a:latin typeface="Arial" charset="0"/>
              </a:rPr>
              <a:t>  </a:t>
            </a:r>
            <a:r>
              <a:rPr lang="en-US" sz="2400" dirty="0" err="1">
                <a:latin typeface="Arial" charset="0"/>
              </a:rPr>
              <a:t>pratiquées</a:t>
            </a:r>
            <a:r>
              <a:rPr lang="en-US" sz="2400" dirty="0">
                <a:latin typeface="Arial" charset="0"/>
              </a:rPr>
              <a:t> des </a:t>
            </a:r>
            <a:r>
              <a:rPr lang="en-US" sz="2400" dirty="0" smtClean="0">
                <a:latin typeface="Arial" charset="0"/>
              </a:rPr>
              <a:t>A.P.S. </a:t>
            </a:r>
            <a:r>
              <a:rPr lang="en-US" sz="2400" dirty="0" err="1">
                <a:latin typeface="Arial" charset="0"/>
              </a:rPr>
              <a:t>doivent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présenter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des </a:t>
            </a:r>
            <a:r>
              <a:rPr lang="en-US" sz="2400" dirty="0" err="1" smtClean="0">
                <a:latin typeface="Arial" charset="0"/>
              </a:rPr>
              <a:t>garanties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d’hygiène</a:t>
            </a:r>
            <a:r>
              <a:rPr lang="en-US" sz="2400" dirty="0">
                <a:latin typeface="Arial" charset="0"/>
              </a:rPr>
              <a:t> et de </a:t>
            </a:r>
            <a:r>
              <a:rPr lang="en-US" sz="2400" dirty="0" err="1">
                <a:latin typeface="Arial" charset="0"/>
              </a:rPr>
              <a:t>sécurité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définies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par </a:t>
            </a:r>
            <a:r>
              <a:rPr lang="en-US" sz="2400" dirty="0" err="1">
                <a:latin typeface="Arial" charset="0"/>
              </a:rPr>
              <a:t>voie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réglementaire</a:t>
            </a:r>
            <a:r>
              <a:rPr lang="en-US" sz="2400" dirty="0" smtClean="0">
                <a:latin typeface="Arial" charset="0"/>
              </a:rPr>
              <a:t> (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Article L. 322-9  du Code du Sport).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</a:rPr>
              <a:t>.  </a:t>
            </a:r>
            <a:endParaRPr lang="en-US" sz="2400" dirty="0">
              <a:latin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5536" y="836712"/>
            <a:ext cx="8028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charset="0"/>
              </a:rPr>
              <a:t> Il </a:t>
            </a:r>
            <a:r>
              <a:rPr lang="en-US" sz="2800" b="1" dirty="0" err="1" smtClean="0">
                <a:latin typeface="Arial" charset="0"/>
              </a:rPr>
              <a:t>est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défini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que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smtClean="0">
                <a:latin typeface="Arial" charset="0"/>
              </a:rPr>
              <a:t>…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908720"/>
            <a:ext cx="64807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6829-11E8-4883-B701-FE9D0582A544}" type="datetime1">
              <a:rPr lang="fr-FR" smtClean="0"/>
              <a:t>21/03/2012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714620"/>
            <a:ext cx="36706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305800" cy="6651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Régles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d’Hygiène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et de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Sécurité</a:t>
            </a:r>
            <a:endParaRPr lang="en-US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24744"/>
            <a:ext cx="6480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4129-B5A1-4A5A-AB4B-C18A03F5F492}" type="datetime1">
              <a:rPr lang="fr-FR" smtClean="0"/>
              <a:t>21/03/2012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429124" y="2071678"/>
            <a:ext cx="457200" cy="441325"/>
          </a:xfrm>
        </p:spPr>
        <p:txBody>
          <a:bodyPr/>
          <a:lstStyle/>
          <a:p>
            <a:fld id="{19299582-CAAA-496B-B820-6C104D96746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 rot="10800000" flipV="1">
            <a:off x="571472" y="3059668"/>
            <a:ext cx="821537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Article L. 322-9  du Code du Sport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règles d'hygiène et de sécurité relatives à l'installation, l'aménagement et l'exploitation des baignades et piscines sont définies aux articles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 L.1332-1 à L.1332-4 et L. 1337-1 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 Code de la Santé Publique 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620688"/>
            <a:ext cx="818200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A QUI S’APPLIQUE CE CADRE RÉGLEMENTAIRE 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42910" y="3429000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Arial" charset="0"/>
              </a:rPr>
              <a:t> aux </a:t>
            </a:r>
            <a:r>
              <a:rPr lang="en-US" sz="2400" b="1" dirty="0" err="1" smtClean="0">
                <a:latin typeface="Arial" charset="0"/>
              </a:rPr>
              <a:t>Autorités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de </a:t>
            </a:r>
            <a:r>
              <a:rPr lang="en-US" sz="2400" b="1" dirty="0" err="1" smtClean="0">
                <a:latin typeface="Arial" charset="0"/>
              </a:rPr>
              <a:t>Gestion</a:t>
            </a:r>
            <a:r>
              <a:rPr lang="en-US" sz="2400" b="1" dirty="0" smtClean="0">
                <a:latin typeface="Arial" charset="0"/>
              </a:rPr>
              <a:t>.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52" y="4357694"/>
            <a:ext cx="4536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Arial" charset="0"/>
              </a:rPr>
              <a:t> aux </a:t>
            </a:r>
            <a:r>
              <a:rPr lang="en-US" sz="2400" b="1" dirty="0" err="1" smtClean="0">
                <a:latin typeface="Arial" charset="0"/>
              </a:rPr>
              <a:t>Autorités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de </a:t>
            </a:r>
            <a:r>
              <a:rPr lang="en-US" sz="2400" b="1" dirty="0" err="1" smtClean="0">
                <a:latin typeface="Arial" charset="0"/>
              </a:rPr>
              <a:t>Tutelle</a:t>
            </a:r>
            <a:r>
              <a:rPr lang="en-US" sz="2400" b="1" dirty="0" smtClean="0">
                <a:latin typeface="Arial" charset="0"/>
              </a:rPr>
              <a:t>.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51920" y="5445224"/>
            <a:ext cx="432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Arial" charset="0"/>
              </a:rPr>
              <a:t> aux </a:t>
            </a:r>
            <a:r>
              <a:rPr lang="en-US" sz="2400" b="1" dirty="0" err="1" smtClean="0">
                <a:latin typeface="Arial" charset="0"/>
              </a:rPr>
              <a:t>Utilisateurs</a:t>
            </a:r>
            <a:r>
              <a:rPr lang="en-US" sz="2400" b="1" dirty="0" smtClean="0">
                <a:latin typeface="Arial" charset="0"/>
              </a:rPr>
              <a:t>.</a:t>
            </a:r>
            <a:endParaRPr lang="en-US" sz="2400" b="1" dirty="0">
              <a:latin typeface="Arial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92696"/>
            <a:ext cx="6480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527D-782A-45E8-9ABD-3AD5C8A468FB}" type="datetime1">
              <a:rPr lang="fr-FR" smtClean="0"/>
              <a:t>21/03/2012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9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4" grpId="0" autoUpdateAnimBg="0"/>
      <p:bldP spid="71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Les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Autorités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Gestion</a:t>
            </a:r>
            <a:endParaRPr lang="en-US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42910" y="3071810"/>
            <a:ext cx="475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Les </a:t>
            </a:r>
            <a:r>
              <a:rPr lang="en-US" sz="2400" dirty="0" err="1" smtClean="0">
                <a:latin typeface="Arial" charset="0"/>
              </a:rPr>
              <a:t>Collectivités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territoriales</a:t>
            </a:r>
            <a:r>
              <a:rPr lang="en-US" sz="2400" dirty="0">
                <a:latin typeface="Arial" charset="0"/>
              </a:rPr>
              <a:t> : </a:t>
            </a:r>
            <a:r>
              <a:rPr lang="en-US" sz="2400" dirty="0">
                <a:latin typeface="Arial" charset="0"/>
                <a:sym typeface="Wingdings" pitchFamily="2" charset="2"/>
              </a:rPr>
              <a:t>  </a:t>
            </a:r>
            <a:endParaRPr lang="en-US" sz="2400" dirty="0"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14480" y="4143380"/>
            <a:ext cx="3847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Les </a:t>
            </a:r>
            <a:r>
              <a:rPr lang="en-US" sz="2400" dirty="0" err="1" smtClean="0">
                <a:latin typeface="Arial" charset="0"/>
              </a:rPr>
              <a:t>Etablissements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privés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0298" y="5143512"/>
            <a:ext cx="6109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Les </a:t>
            </a:r>
            <a:r>
              <a:rPr lang="en-US" sz="2400" dirty="0" err="1" smtClean="0">
                <a:latin typeface="Arial" charset="0"/>
              </a:rPr>
              <a:t>Etablissements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à </a:t>
            </a:r>
            <a:r>
              <a:rPr lang="en-US" sz="2400" dirty="0" err="1">
                <a:latin typeface="Arial" charset="0"/>
              </a:rPr>
              <a:t>délégation</a:t>
            </a:r>
            <a:r>
              <a:rPr lang="en-US" sz="2400" dirty="0">
                <a:latin typeface="Arial" charset="0"/>
              </a:rPr>
              <a:t> de service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85860"/>
            <a:ext cx="2448272" cy="10129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836712"/>
            <a:ext cx="64807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BB25-CBA6-4AF0-A744-3CD7F7A42D86}" type="datetime1">
              <a:rPr lang="fr-FR" smtClean="0"/>
              <a:t>21/03/2012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772400" cy="9191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Les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autorités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Tutelle</a:t>
            </a:r>
            <a:endParaRPr lang="en-US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7158" y="3000372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</a:rPr>
              <a:t> Le </a:t>
            </a:r>
            <a:r>
              <a:rPr lang="en-US" sz="2400" dirty="0" err="1" smtClean="0">
                <a:latin typeface="Arial" charset="0"/>
              </a:rPr>
              <a:t>Préfet</a:t>
            </a:r>
            <a:endParaRPr lang="en-US" sz="2400" dirty="0">
              <a:latin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28794" y="4643446"/>
            <a:ext cx="403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" charset="0"/>
              </a:rPr>
              <a:t>S.I.D.P.C.</a:t>
            </a:r>
            <a:endParaRPr lang="en-US" sz="2400" dirty="0">
              <a:latin typeface="Arial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00364" y="5357826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Fédérations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sportives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14348" y="3786190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</a:rPr>
              <a:t> D.R.C.S.P.P. / D.D.C.S.P.P.</a:t>
            </a:r>
            <a:endParaRPr lang="en-US" sz="2400" dirty="0">
              <a:latin typeface="Arial" charset="0"/>
            </a:endParaRP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3500430" y="1357298"/>
          <a:ext cx="2605086" cy="928694"/>
        </p:xfrm>
        <a:graphic>
          <a:graphicData uri="http://schemas.openxmlformats.org/presentationml/2006/ole">
            <p:oleObj spid="_x0000_s3074" name="Document" r:id="rId4" imgW="1020600" imgH="601200" progId="Word.Document.8">
              <p:embed/>
            </p:oleObj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764704"/>
            <a:ext cx="64807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6E81-0195-43CD-889C-A13C469CF949}" type="datetime1">
              <a:rPr lang="fr-FR" smtClean="0"/>
              <a:t>21/03/2012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3" name="Picture 9" descr="E:\Logo F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  <p:bldP spid="153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500042"/>
            <a:ext cx="7772400" cy="10001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Les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Utilisateurs</a:t>
            </a:r>
            <a:endParaRPr lang="en-US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57224" y="4286256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Les Associations </a:t>
            </a:r>
            <a:r>
              <a:rPr lang="en-US" sz="2400" dirty="0" err="1">
                <a:latin typeface="Arial" charset="0"/>
              </a:rPr>
              <a:t>sportives</a:t>
            </a:r>
            <a:endParaRPr lang="en-US" sz="2400" dirty="0">
              <a:latin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7158" y="2928934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Le Public </a:t>
            </a:r>
            <a:endParaRPr lang="en-US" sz="2400" dirty="0">
              <a:latin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1472" y="3500438"/>
            <a:ext cx="4283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Arial" charset="0"/>
                <a:sym typeface="Wingdings" pitchFamily="2" charset="2"/>
              </a:rPr>
              <a:t>L’Education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nationale</a:t>
            </a:r>
            <a:endParaRPr lang="en-US" sz="2400" dirty="0">
              <a:latin typeface="Arial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14414" y="4929198"/>
            <a:ext cx="364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Les </a:t>
            </a:r>
            <a:r>
              <a:rPr lang="en-US" sz="2400" dirty="0" err="1" smtClean="0">
                <a:latin typeface="Arial" charset="0"/>
              </a:rPr>
              <a:t>Organismes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d’Etat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68961"/>
            <a:ext cx="38671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764704"/>
            <a:ext cx="6480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B02-A206-40C0-9B63-ACB968F11FD1}" type="datetime1">
              <a:rPr lang="fr-FR" smtClean="0"/>
              <a:t>21/03/2012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582-CAAA-496B-B820-6C104D96746D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629</Words>
  <Application>Microsoft Office PowerPoint</Application>
  <PresentationFormat>Affichage à l'écran (4:3)</PresentationFormat>
  <Paragraphs>192</Paragraphs>
  <Slides>24</Slides>
  <Notes>23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Civil</vt:lpstr>
      <vt:lpstr>Document</vt:lpstr>
      <vt:lpstr>CorelDRAW</vt:lpstr>
      <vt:lpstr>LES  PISCINES</vt:lpstr>
      <vt:lpstr>Diapositive 2</vt:lpstr>
      <vt:lpstr>Diapositive 3</vt:lpstr>
      <vt:lpstr>Diapositive 4</vt:lpstr>
      <vt:lpstr>Régles  d’Hygiène et de Sécurité</vt:lpstr>
      <vt:lpstr>A QUI S’APPLIQUE CE CADRE RÉGLEMENTAIRE ?</vt:lpstr>
      <vt:lpstr>Les Autorités de Gestion</vt:lpstr>
      <vt:lpstr>Les autorités de Tutelle</vt:lpstr>
      <vt:lpstr>Les Utilisateurs</vt:lpstr>
      <vt:lpstr>COMMENT SE MATÉRIALISE LE CADRE RÉGLEMENTAIRE ?</vt:lpstr>
      <vt:lpstr>Diapositive 11</vt:lpstr>
      <vt:lpstr>Le P.O.S.S. comprend :</vt:lpstr>
      <vt:lpstr>Le Règlement Intérieur</vt:lpstr>
      <vt:lpstr>Le R.I. comprend :</vt:lpstr>
      <vt:lpstr>La Convention  de Mise à Disposition</vt:lpstr>
      <vt:lpstr>La C.M.D. comprend :</vt:lpstr>
      <vt:lpstr>La Visite de Sécurité</vt:lpstr>
      <vt:lpstr>Elle contrôle…</vt:lpstr>
      <vt:lpstr>La Visite d’Accessibilité</vt:lpstr>
      <vt:lpstr>Elle contrôle …</vt:lpstr>
      <vt:lpstr>Le Contrôle d’Hygiène</vt:lpstr>
      <vt:lpstr>Elle contrôle …</vt:lpstr>
      <vt:lpstr>EN CONCLUSION…</vt:lpstr>
      <vt:lpstr>Avez-vous  des  questions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Réglementation Générale des Piscines</dc:title>
  <dc:creator>PC bernard</dc:creator>
  <cp:lastModifiedBy>Bernard</cp:lastModifiedBy>
  <cp:revision>33</cp:revision>
  <dcterms:created xsi:type="dcterms:W3CDTF">2011-04-30T07:41:01Z</dcterms:created>
  <dcterms:modified xsi:type="dcterms:W3CDTF">2012-03-21T14:01:19Z</dcterms:modified>
</cp:coreProperties>
</file>