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0"/>
  </p:notesMasterIdLst>
  <p:sldIdLst>
    <p:sldId id="294" r:id="rId2"/>
    <p:sldId id="310" r:id="rId3"/>
    <p:sldId id="286" r:id="rId4"/>
    <p:sldId id="309" r:id="rId5"/>
    <p:sldId id="291" r:id="rId6"/>
    <p:sldId id="311" r:id="rId7"/>
    <p:sldId id="290" r:id="rId8"/>
    <p:sldId id="312" r:id="rId9"/>
    <p:sldId id="295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7" r:id="rId18"/>
    <p:sldId id="304" r:id="rId19"/>
    <p:sldId id="305" r:id="rId20"/>
    <p:sldId id="306" r:id="rId21"/>
    <p:sldId id="289" r:id="rId22"/>
    <p:sldId id="313" r:id="rId23"/>
    <p:sldId id="317" r:id="rId24"/>
    <p:sldId id="314" r:id="rId25"/>
    <p:sldId id="315" r:id="rId26"/>
    <p:sldId id="316" r:id="rId27"/>
    <p:sldId id="318" r:id="rId28"/>
    <p:sldId id="292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1" autoAdjust="0"/>
    <p:restoredTop sz="94660"/>
  </p:normalViewPr>
  <p:slideViewPr>
    <p:cSldViewPr>
      <p:cViewPr varScale="1">
        <p:scale>
          <a:sx n="45" d="100"/>
          <a:sy n="45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D4D68-CD5D-4065-8300-EF8AEBF2AB0E}" type="datetimeFigureOut">
              <a:rPr lang="fr-FR" smtClean="0"/>
              <a:pPr/>
              <a:t>21/03/2012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4DA50-BA83-4B4E-A382-B5EEEB9620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57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087459-7BD4-48B8-A258-4FCF907DDB7A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751F20-FFD5-4155-A1C1-A93E986EC646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57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087459-7BD4-48B8-A258-4FCF907DDB7A}" type="slidenum">
              <a:rPr lang="fr-FR" smtClean="0"/>
              <a:pPr/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47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E3B239-5A2E-467E-9752-FE0B45E2C268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37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39812A-2B05-4772-A948-8512B098242D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27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EA31E6-99D8-4C7B-B3E6-4C2C7E419A94}" type="slidenum">
              <a:rPr lang="fr-FR" smtClean="0"/>
              <a:pPr/>
              <a:t>21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27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EA31E6-99D8-4C7B-B3E6-4C2C7E419A94}" type="slidenum">
              <a:rPr lang="fr-FR" smtClean="0"/>
              <a:pPr/>
              <a:t>27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57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087459-7BD4-48B8-A258-4FCF907DDB7A}" type="slidenum">
              <a:rPr lang="fr-FR" smtClean="0"/>
              <a:pPr/>
              <a:t>28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8A75-6034-42E9-83F2-B4FE51EABEDD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B84285-62F0-437C-9CE5-DEE493FD07F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D805-2873-4F24-8004-B82C3139F838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CB84285-62F0-437C-9CE5-DEE493FD07F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4D10-0617-4429-BB1E-B53AA09BF031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323B8-4EEA-4990-B312-DCE19C8AD2D9}" type="datetime1">
              <a:rPr lang="fr-FR" smtClean="0"/>
              <a:pPr>
                <a:defRPr/>
              </a:pPr>
              <a:t>21/03/2012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Gence Bernard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D56-25C1-47D3-9520-2522DFA8B26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8E4C-0F7F-46E9-A8AD-E0AF48684118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CB84285-62F0-437C-9CE5-DEE493FD07F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0D09-02DD-456D-803E-44CC381ED1E4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B84285-62F0-437C-9CE5-DEE493FD07F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AC4492B-64D2-434B-8696-DC7B86E0F45B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4630-11E1-4477-88B4-E069C049E9F9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CB84285-62F0-437C-9CE5-DEE493FD07F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3803-D924-4E85-A1B7-CBEB0213BE2D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CB84285-62F0-437C-9CE5-DEE493FD07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DAF5-DD63-4F9A-B190-42D18F6677BC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B84285-62F0-437C-9CE5-DEE493FD07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B84285-62F0-437C-9CE5-DEE493FD07F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3E56-6716-47E3-971D-6486A48265BB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CB84285-62F0-437C-9CE5-DEE493FD07F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AD82EBC-02A4-46D3-8C6E-6E72D9D2CEE1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504069C-2A97-42E9-A48E-F9C962016DF1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B84285-62F0-437C-9CE5-DEE493FD07F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5.jpeg"/><Relationship Id="rId2" Type="http://schemas.openxmlformats.org/officeDocument/2006/relationships/hyperlink" Target="http://upload.wikimedia.org/wikipedia/commons/a/a3/Apn%C3%A9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6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451" y="3250406"/>
            <a:ext cx="914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331640" y="476672"/>
            <a:ext cx="6769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/>
              <a:t>LES ACCIDENTS DE PLONGEE</a:t>
            </a:r>
            <a:endParaRPr lang="fr-FR" sz="3200" b="1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FD45-EBD9-43F7-B1A2-E228382DBD15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500063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1" name="Picture 1" descr="E:\Photos Palanquées de plongée\P10407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1428736"/>
            <a:ext cx="5429288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14348" y="1214422"/>
            <a:ext cx="7888817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/>
              <a:t>Le </a:t>
            </a:r>
            <a:r>
              <a:rPr lang="fr-FR" dirty="0"/>
              <a:t>risque est lié  </a:t>
            </a:r>
            <a:r>
              <a:rPr lang="fr-FR" dirty="0" smtClean="0"/>
              <a:t>:</a:t>
            </a:r>
          </a:p>
          <a:p>
            <a:pPr>
              <a:spcBef>
                <a:spcPct val="50000"/>
              </a:spcBef>
            </a:pPr>
            <a:endParaRPr lang="fr-FR" dirty="0"/>
          </a:p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 aux </a:t>
            </a: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conditions 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extérieures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sym typeface="Wingdings" pitchFamily="2" charset="2"/>
              </a:rPr>
              <a:t>	nuit, froid</a:t>
            </a:r>
          </a:p>
          <a:p>
            <a:pPr>
              <a:spcBef>
                <a:spcPct val="50000"/>
              </a:spcBef>
            </a:pPr>
            <a:endParaRPr lang="fr-FR" dirty="0" smtClean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fr-FR" dirty="0" smtClean="0">
                <a:solidFill>
                  <a:schemeClr val="accent2"/>
                </a:solidFill>
                <a:sym typeface="Wingdings" pitchFamily="2" charset="2"/>
              </a:rPr>
              <a:t>	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au 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milieu</a:t>
            </a:r>
            <a:endParaRPr lang="fr-FR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fr-FR" dirty="0">
                <a:sym typeface="Wingdings" pitchFamily="2" charset="2"/>
              </a:rPr>
              <a:t>	</a:t>
            </a:r>
            <a:r>
              <a:rPr lang="fr-FR" dirty="0" smtClean="0">
                <a:sym typeface="Wingdings" pitchFamily="2" charset="2"/>
              </a:rPr>
              <a:t>	courant </a:t>
            </a:r>
            <a:r>
              <a:rPr lang="fr-FR" dirty="0">
                <a:sym typeface="Wingdings" pitchFamily="2" charset="2"/>
              </a:rPr>
              <a:t>, surface non-libre, visibilité, </a:t>
            </a:r>
            <a:r>
              <a:rPr lang="fr-FR" dirty="0" smtClean="0">
                <a:sym typeface="Wingdings" pitchFamily="2" charset="2"/>
              </a:rPr>
              <a:t>profondeur</a:t>
            </a:r>
          </a:p>
          <a:p>
            <a:pPr>
              <a:spcBef>
                <a:spcPct val="50000"/>
              </a:spcBef>
            </a:pPr>
            <a:endParaRPr lang="fr-FR" dirty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fr-FR" dirty="0" smtClean="0">
                <a:solidFill>
                  <a:schemeClr val="accent2"/>
                </a:solidFill>
                <a:sym typeface="Wingdings" pitchFamily="2" charset="2"/>
              </a:rPr>
              <a:t>		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à la nature de 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la plongée</a:t>
            </a:r>
            <a:endParaRPr lang="fr-FR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fr-FR" dirty="0">
                <a:sym typeface="Wingdings" pitchFamily="2" charset="2"/>
              </a:rPr>
              <a:t>	</a:t>
            </a:r>
            <a:r>
              <a:rPr lang="fr-FR" dirty="0" smtClean="0">
                <a:sym typeface="Wingdings" pitchFamily="2" charset="2"/>
              </a:rPr>
              <a:t>		reconnaissance</a:t>
            </a:r>
            <a:r>
              <a:rPr lang="fr-FR" dirty="0">
                <a:sym typeface="Wingdings" pitchFamily="2" charset="2"/>
              </a:rPr>
              <a:t>, recherche</a:t>
            </a:r>
            <a:r>
              <a:rPr lang="fr-FR" dirty="0" smtClean="0">
                <a:sym typeface="Wingdings" pitchFamily="2" charset="2"/>
              </a:rPr>
              <a:t>...</a:t>
            </a:r>
          </a:p>
          <a:p>
            <a:pPr>
              <a:spcBef>
                <a:spcPct val="50000"/>
              </a:spcBef>
            </a:pPr>
            <a:endParaRPr lang="fr-FR" dirty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fr-FR" dirty="0" smtClean="0">
                <a:solidFill>
                  <a:schemeClr val="accent2"/>
                </a:solidFill>
                <a:sym typeface="Wingdings" pitchFamily="2" charset="2"/>
              </a:rPr>
              <a:t>			</a:t>
            </a:r>
            <a:endParaRPr lang="fr-FR" dirty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fr-FR" dirty="0">
                <a:sym typeface="Wingdings" pitchFamily="2" charset="2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1604" y="571480"/>
            <a:ext cx="3554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 smtClean="0"/>
              <a:t>FACTEURS DE RISQUE…</a:t>
            </a:r>
            <a:endParaRPr lang="fr-FR" sz="20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1633-41A1-4A95-A0B5-024464853CC1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00063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:\Logo FF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117600" y="342901"/>
            <a:ext cx="690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/>
              <a:t>Les accidents mécaniques</a:t>
            </a:r>
            <a:endParaRPr lang="fr-FR" b="1" dirty="0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57158" y="1285860"/>
            <a:ext cx="7935664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ym typeface="Monotype Sorts" pitchFamily="2" charset="2"/>
              </a:rPr>
              <a:t> </a:t>
            </a:r>
            <a:r>
              <a:rPr lang="fr-FR" b="1" dirty="0">
                <a:solidFill>
                  <a:srgbClr val="339966"/>
                </a:solidFill>
                <a:sym typeface="Monotype Sorts" pitchFamily="2" charset="2"/>
              </a:rPr>
              <a:t>Barotraumatismes de l ’oreille</a:t>
            </a:r>
          </a:p>
          <a:p>
            <a:pPr>
              <a:spcBef>
                <a:spcPct val="50000"/>
              </a:spcBef>
            </a:pPr>
            <a:r>
              <a:rPr lang="fr-FR" dirty="0">
                <a:sym typeface="Monotype Sorts" pitchFamily="2" charset="2"/>
              </a:rPr>
              <a:t>Causes : </a:t>
            </a:r>
          </a:p>
          <a:p>
            <a:pPr>
              <a:spcBef>
                <a:spcPct val="50000"/>
              </a:spcBef>
            </a:pPr>
            <a:r>
              <a:rPr lang="fr-FR" dirty="0">
                <a:sym typeface="Monotype Sorts" pitchFamily="2" charset="2"/>
              </a:rPr>
              <a:t>- trompes d ’eustaches bouchées ( rhume…)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dirty="0" smtClean="0">
                <a:sym typeface="Monotype Sorts" pitchFamily="2" charset="2"/>
              </a:rPr>
              <a:t>manœuvres </a:t>
            </a:r>
            <a:r>
              <a:rPr lang="fr-FR" dirty="0">
                <a:sym typeface="Monotype Sorts" pitchFamily="2" charset="2"/>
              </a:rPr>
              <a:t>d ’équilibrage </a:t>
            </a:r>
            <a:r>
              <a:rPr lang="fr-FR" dirty="0" smtClean="0">
                <a:sym typeface="Monotype Sorts" pitchFamily="2" charset="2"/>
              </a:rPr>
              <a:t>non-faites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fr-FR" dirty="0">
              <a:sym typeface="Monotype Sorts" pitchFamily="2" charset="2"/>
            </a:endParaRP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	Symptômes </a:t>
            </a:r>
            <a:r>
              <a:rPr lang="fr-FR" dirty="0">
                <a:sym typeface="Monotype Sorts" pitchFamily="2" charset="2"/>
              </a:rPr>
              <a:t>:</a:t>
            </a:r>
            <a:endParaRPr lang="fr-FR" u="sng" dirty="0">
              <a:solidFill>
                <a:srgbClr val="339966"/>
              </a:solidFill>
            </a:endParaRPr>
          </a:p>
          <a:p>
            <a:pPr>
              <a:spcBef>
                <a:spcPct val="50000"/>
              </a:spcBef>
            </a:pPr>
            <a:r>
              <a:rPr lang="fr-FR" dirty="0" smtClean="0"/>
              <a:t>	- </a:t>
            </a:r>
            <a:r>
              <a:rPr lang="fr-FR" dirty="0"/>
              <a:t>Gène, puis douleur, puis éclatement du tympan à la </a:t>
            </a:r>
            <a:r>
              <a:rPr lang="fr-FR" dirty="0" smtClean="0"/>
              <a:t>	descente</a:t>
            </a:r>
            <a:endParaRPr lang="fr-FR" dirty="0"/>
          </a:p>
          <a:p>
            <a:pPr>
              <a:spcBef>
                <a:spcPct val="50000"/>
              </a:spcBef>
            </a:pPr>
            <a:r>
              <a:rPr lang="fr-FR" dirty="0" smtClean="0"/>
              <a:t>	- </a:t>
            </a:r>
            <a:r>
              <a:rPr lang="fr-FR" dirty="0"/>
              <a:t>vertiges, syncope, noyade si pénétration d ’eau dans </a:t>
            </a:r>
            <a:r>
              <a:rPr lang="fr-FR" dirty="0" smtClean="0"/>
              <a:t>	l</a:t>
            </a:r>
            <a:r>
              <a:rPr lang="fr-FR" dirty="0"/>
              <a:t> ’oreille </a:t>
            </a:r>
            <a:r>
              <a:rPr lang="fr-FR" dirty="0" smtClean="0"/>
              <a:t>interne</a:t>
            </a:r>
          </a:p>
          <a:p>
            <a:pPr>
              <a:spcBef>
                <a:spcPct val="50000"/>
              </a:spcBef>
            </a:pPr>
            <a:endParaRPr lang="fr-FR" dirty="0"/>
          </a:p>
          <a:p>
            <a:pPr>
              <a:spcBef>
                <a:spcPct val="50000"/>
              </a:spcBef>
            </a:pPr>
            <a:r>
              <a:rPr lang="fr-FR" dirty="0" smtClean="0"/>
              <a:t>	« Traitement </a:t>
            </a:r>
            <a:r>
              <a:rPr lang="fr-FR" dirty="0"/>
              <a:t>et surveillance spécialisée par un </a:t>
            </a:r>
            <a:r>
              <a:rPr lang="fr-FR" dirty="0" smtClean="0"/>
              <a:t>O.R.L. »</a:t>
            </a:r>
            <a:endParaRPr lang="fr-FR" dirty="0">
              <a:solidFill>
                <a:srgbClr val="339966"/>
              </a:solidFill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5148064" y="1124744"/>
          <a:ext cx="3686200" cy="2160240"/>
        </p:xfrm>
        <a:graphic>
          <a:graphicData uri="http://schemas.openxmlformats.org/presentationml/2006/ole">
            <p:oleObj spid="_x0000_s20482" name="Image Bitmap" r:id="rId3" imgW="5525271" imgH="3238952" progId="PBrush">
              <p:embed/>
            </p:oleObj>
          </a:graphicData>
        </a:graphic>
      </p:graphicFrame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10D5-2603-4102-ADA5-35BF390869A0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500063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:\Logo F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500034" y="1285860"/>
            <a:ext cx="828206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Char char="·"/>
            </a:pPr>
            <a:r>
              <a:rPr lang="fr-FR" sz="2000" b="1" dirty="0" smtClean="0">
                <a:solidFill>
                  <a:srgbClr val="00B050"/>
                </a:solidFill>
                <a:sym typeface="Monotype Sorts" pitchFamily="2" charset="2"/>
              </a:rPr>
              <a:t>Barotraumatismes </a:t>
            </a:r>
            <a:r>
              <a:rPr lang="fr-FR" sz="2000" b="1" dirty="0">
                <a:solidFill>
                  <a:srgbClr val="00B050"/>
                </a:solidFill>
                <a:sym typeface="Monotype Sorts" pitchFamily="2" charset="2"/>
              </a:rPr>
              <a:t>des </a:t>
            </a:r>
            <a:r>
              <a:rPr lang="fr-FR" sz="2000" b="1" dirty="0" smtClean="0">
                <a:solidFill>
                  <a:srgbClr val="00B050"/>
                </a:solidFill>
                <a:sym typeface="Monotype Sorts" pitchFamily="2" charset="2"/>
              </a:rPr>
              <a:t>sinus:</a:t>
            </a:r>
          </a:p>
          <a:p>
            <a:pPr>
              <a:spcBef>
                <a:spcPct val="50000"/>
              </a:spcBef>
            </a:pPr>
            <a:r>
              <a:rPr lang="fr-FR" sz="2000" dirty="0" smtClean="0">
                <a:sym typeface="Monotype Sorts" pitchFamily="2" charset="2"/>
              </a:rPr>
              <a:t>   Cause </a:t>
            </a:r>
            <a:r>
              <a:rPr lang="fr-FR" sz="2000" dirty="0">
                <a:sym typeface="Monotype Sorts" pitchFamily="2" charset="2"/>
              </a:rPr>
              <a:t>: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fr-FR" sz="2000" dirty="0" smtClean="0">
                <a:sym typeface="Monotype Sorts" pitchFamily="2" charset="2"/>
              </a:rPr>
              <a:t>l</a:t>
            </a:r>
            <a:r>
              <a:rPr lang="fr-FR" sz="2000" dirty="0">
                <a:sym typeface="Monotype Sorts" pitchFamily="2" charset="2"/>
              </a:rPr>
              <a:t> ’équilibre de pression à l ’intérieur des sinus n ’est pas réalisé</a:t>
            </a:r>
            <a:r>
              <a:rPr lang="fr-FR" sz="2000" dirty="0" smtClean="0">
                <a:sym typeface="Monotype Sorts" pitchFamily="2" charset="2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fr-FR" sz="2000" dirty="0">
              <a:sym typeface="Monotype Sorts" pitchFamily="2" charset="2"/>
            </a:endParaRPr>
          </a:p>
          <a:p>
            <a:pPr>
              <a:spcBef>
                <a:spcPct val="50000"/>
              </a:spcBef>
            </a:pPr>
            <a:r>
              <a:rPr lang="fr-FR" sz="2000" dirty="0" smtClean="0">
                <a:sym typeface="Monotype Sorts" pitchFamily="2" charset="2"/>
              </a:rPr>
              <a:t>	Symptômes </a:t>
            </a:r>
            <a:r>
              <a:rPr lang="fr-FR" sz="2000" dirty="0">
                <a:sym typeface="Monotype Sorts" pitchFamily="2" charset="2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fr-FR" sz="2000" dirty="0" smtClean="0">
                <a:sym typeface="Monotype Sorts" pitchFamily="2" charset="2"/>
              </a:rPr>
              <a:t>	    - </a:t>
            </a:r>
            <a:r>
              <a:rPr lang="fr-FR" sz="2000" dirty="0">
                <a:sym typeface="Monotype Sorts" pitchFamily="2" charset="2"/>
              </a:rPr>
              <a:t>douleurs faciales à la descente</a:t>
            </a:r>
          </a:p>
          <a:p>
            <a:pPr>
              <a:spcBef>
                <a:spcPct val="50000"/>
              </a:spcBef>
            </a:pPr>
            <a:r>
              <a:rPr lang="fr-FR" sz="2000" dirty="0" smtClean="0">
                <a:sym typeface="Monotype Sorts" pitchFamily="2" charset="2"/>
              </a:rPr>
              <a:t>	    - </a:t>
            </a:r>
            <a:r>
              <a:rPr lang="fr-FR" sz="2000" dirty="0">
                <a:sym typeface="Monotype Sorts" pitchFamily="2" charset="2"/>
              </a:rPr>
              <a:t>larmoiement, voile noir</a:t>
            </a:r>
          </a:p>
          <a:p>
            <a:pPr lvl="2">
              <a:spcBef>
                <a:spcPct val="50000"/>
              </a:spcBef>
            </a:pPr>
            <a:r>
              <a:rPr lang="fr-FR" sz="2000" dirty="0" smtClean="0">
                <a:sym typeface="Monotype Sorts" pitchFamily="2" charset="2"/>
              </a:rPr>
              <a:t>    - épistaxis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fr-FR" sz="2000" dirty="0">
              <a:sym typeface="Monotype Sorts" pitchFamily="2" charset="2"/>
            </a:endParaRPr>
          </a:p>
          <a:p>
            <a:pPr>
              <a:spcBef>
                <a:spcPct val="50000"/>
              </a:spcBef>
            </a:pPr>
            <a:r>
              <a:rPr lang="fr-FR" sz="2000" dirty="0">
                <a:sym typeface="Monotype Sorts" pitchFamily="2" charset="2"/>
              </a:rPr>
              <a:t>Traitement </a:t>
            </a:r>
            <a:r>
              <a:rPr lang="fr-FR" sz="2000" dirty="0" smtClean="0">
                <a:sym typeface="Monotype Sorts" pitchFamily="2" charset="2"/>
              </a:rPr>
              <a:t>: O.R.L., </a:t>
            </a:r>
            <a:r>
              <a:rPr lang="fr-FR" sz="2000" dirty="0">
                <a:sym typeface="Monotype Sorts" pitchFamily="2" charset="2"/>
              </a:rPr>
              <a:t>désinfection des voies nasales, aérosols, ponction de </a:t>
            </a:r>
            <a:r>
              <a:rPr lang="fr-FR" sz="2000" dirty="0" smtClean="0">
                <a:sym typeface="Monotype Sorts" pitchFamily="2" charset="2"/>
              </a:rPr>
              <a:t> </a:t>
            </a:r>
            <a:r>
              <a:rPr lang="fr-FR" sz="2000" dirty="0" smtClean="0">
                <a:sym typeface="Monotype Sorts" pitchFamily="2" charset="2"/>
              </a:rPr>
              <a:t>sinus</a:t>
            </a:r>
            <a:r>
              <a:rPr lang="fr-FR" sz="2000" dirty="0">
                <a:sym typeface="Monotype Sorts" pitchFamily="2" charset="2"/>
              </a:rPr>
              <a:t>.</a:t>
            </a:r>
            <a:endParaRPr lang="fr-FR" sz="2000" dirty="0"/>
          </a:p>
        </p:txBody>
      </p:sp>
      <p:pic>
        <p:nvPicPr>
          <p:cNvPr id="8196" name="Picture 6" descr="C:\WINDOWS\Bureau\iconographiesp2\Dessins\médecine\orl\Sin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26672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29E4-F8B2-403D-8DC7-31F01AB0C84A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500063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57158" y="1000108"/>
            <a:ext cx="813886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ym typeface="Monotype Sorts" pitchFamily="2" charset="2"/>
              </a:rPr>
              <a:t> </a:t>
            </a:r>
            <a:r>
              <a:rPr lang="fr-FR" b="1" dirty="0">
                <a:solidFill>
                  <a:srgbClr val="00B050"/>
                </a:solidFill>
                <a:sym typeface="Monotype Sorts" pitchFamily="2" charset="2"/>
              </a:rPr>
              <a:t>Surpression </a:t>
            </a:r>
            <a:r>
              <a:rPr lang="fr-FR" b="1" dirty="0" smtClean="0">
                <a:solidFill>
                  <a:srgbClr val="00B050"/>
                </a:solidFill>
                <a:sym typeface="Monotype Sorts" pitchFamily="2" charset="2"/>
              </a:rPr>
              <a:t>pulmonaire:</a:t>
            </a:r>
            <a:endParaRPr lang="fr-FR" b="1" dirty="0">
              <a:solidFill>
                <a:srgbClr val="00B050"/>
              </a:solidFill>
            </a:endParaRPr>
          </a:p>
          <a:p>
            <a:pPr>
              <a:spcBef>
                <a:spcPct val="50000"/>
              </a:spcBef>
            </a:pPr>
            <a:r>
              <a:rPr lang="fr-FR" dirty="0"/>
              <a:t>Causes :</a:t>
            </a:r>
          </a:p>
          <a:p>
            <a:pPr>
              <a:spcBef>
                <a:spcPct val="50000"/>
              </a:spcBef>
            </a:pPr>
            <a:r>
              <a:rPr lang="fr-FR" dirty="0"/>
              <a:t>- remontée sans expiration de l ’air des poumons</a:t>
            </a:r>
          </a:p>
          <a:p>
            <a:pPr>
              <a:spcBef>
                <a:spcPct val="50000"/>
              </a:spcBef>
            </a:pPr>
            <a:r>
              <a:rPr lang="fr-FR" dirty="0"/>
              <a:t>- blocage de la respiration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dirty="0" smtClean="0"/>
              <a:t>Syncope</a:t>
            </a:r>
            <a:endParaRPr lang="fr-FR" dirty="0"/>
          </a:p>
          <a:p>
            <a:pPr>
              <a:spcBef>
                <a:spcPct val="50000"/>
              </a:spcBef>
            </a:pPr>
            <a:r>
              <a:rPr lang="fr-FR" dirty="0" smtClean="0"/>
              <a:t>	Symptômes </a:t>
            </a:r>
            <a:r>
              <a:rPr lang="fr-FR" dirty="0"/>
              <a:t>: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		- </a:t>
            </a:r>
            <a:r>
              <a:rPr lang="fr-FR" dirty="0"/>
              <a:t>Distension ,déchirure des alvéoles pulmonaires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		- </a:t>
            </a:r>
            <a:r>
              <a:rPr lang="fr-FR" dirty="0"/>
              <a:t>embolie gazeuse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		- </a:t>
            </a:r>
            <a:r>
              <a:rPr lang="fr-FR" dirty="0"/>
              <a:t>hémiplégie, convulsions, perte de sensibilité, coma</a:t>
            </a:r>
          </a:p>
          <a:p>
            <a:pPr lvl="4">
              <a:spcBef>
                <a:spcPct val="50000"/>
              </a:spcBef>
              <a:buFontTx/>
              <a:buChar char="-"/>
            </a:pPr>
            <a:r>
              <a:rPr lang="fr-FR" dirty="0" smtClean="0"/>
              <a:t>cécité</a:t>
            </a:r>
            <a:r>
              <a:rPr lang="fr-FR" dirty="0"/>
              <a:t>, perte de l ’odorat</a:t>
            </a:r>
            <a:r>
              <a:rPr lang="fr-FR" dirty="0" smtClean="0"/>
              <a:t>…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fr-FR" dirty="0"/>
          </a:p>
          <a:p>
            <a:pPr>
              <a:spcBef>
                <a:spcPct val="50000"/>
              </a:spcBef>
            </a:pPr>
            <a:r>
              <a:rPr lang="fr-FR" dirty="0" smtClean="0"/>
              <a:t>	« Traitement : Oxygénothérapie &amp;  </a:t>
            </a:r>
            <a:r>
              <a:rPr lang="fr-FR" dirty="0" err="1" smtClean="0"/>
              <a:t>Recompression</a:t>
            </a:r>
            <a:r>
              <a:rPr lang="fr-FR" dirty="0" smtClean="0"/>
              <a:t> </a:t>
            </a:r>
            <a:r>
              <a:rPr lang="fr-FR" dirty="0"/>
              <a:t>d </a:t>
            </a:r>
            <a:r>
              <a:rPr lang="fr-FR" dirty="0" smtClean="0"/>
              <a:t>’urgence »</a:t>
            </a:r>
            <a:endParaRPr lang="fr-FR" dirty="0"/>
          </a:p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</a:rPr>
              <a:t>Accident </a:t>
            </a:r>
            <a:r>
              <a:rPr lang="fr-FR" dirty="0">
                <a:solidFill>
                  <a:srgbClr val="FF0000"/>
                </a:solidFill>
              </a:rPr>
              <a:t>le plus grave mais aussi le plus facile à prévenir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7620-0827-4826-9C6C-CF0A4F33E894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85728"/>
            <a:ext cx="6477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:\Logo FF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71600" y="332656"/>
            <a:ext cx="711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/>
              <a:t>Les accidents biophysiques</a:t>
            </a:r>
            <a:endParaRPr lang="fr-FR" b="1" dirty="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219200" y="1085850"/>
            <a:ext cx="711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39552" y="1085850"/>
            <a:ext cx="8208912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339966"/>
                </a:solidFill>
              </a:rPr>
              <a:t>Accident de </a:t>
            </a:r>
            <a:r>
              <a:rPr lang="fr-FR" b="1" dirty="0" smtClean="0">
                <a:solidFill>
                  <a:srgbClr val="339966"/>
                </a:solidFill>
              </a:rPr>
              <a:t>décompression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Causes </a:t>
            </a:r>
            <a:r>
              <a:rPr lang="fr-FR" dirty="0"/>
              <a:t>: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        - </a:t>
            </a:r>
            <a:r>
              <a:rPr lang="fr-FR" dirty="0"/>
              <a:t>formation de bulles d ’azote dans les tissus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fr-FR" dirty="0" smtClean="0"/>
              <a:t>non-respect </a:t>
            </a:r>
            <a:r>
              <a:rPr lang="fr-FR" dirty="0"/>
              <a:t>de la vitesse de remontée ou des </a:t>
            </a:r>
            <a:r>
              <a:rPr lang="fr-FR" dirty="0" smtClean="0"/>
              <a:t>paliers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fr-FR" dirty="0" smtClean="0"/>
          </a:p>
          <a:p>
            <a:pPr>
              <a:spcBef>
                <a:spcPct val="50000"/>
              </a:spcBef>
            </a:pPr>
            <a:r>
              <a:rPr lang="fr-FR" dirty="0" smtClean="0"/>
              <a:t>	Symptômes </a:t>
            </a:r>
            <a:r>
              <a:rPr lang="fr-FR" dirty="0"/>
              <a:t>: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		- </a:t>
            </a:r>
            <a:r>
              <a:rPr lang="fr-FR" dirty="0"/>
              <a:t>démangeaisons cutanées, rougeur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		- </a:t>
            </a:r>
            <a:r>
              <a:rPr lang="fr-FR" dirty="0"/>
              <a:t>douleur des grosses </a:t>
            </a:r>
            <a:r>
              <a:rPr lang="fr-FR" dirty="0" smtClean="0"/>
              <a:t>articulations</a:t>
            </a:r>
            <a:endParaRPr lang="fr-FR" dirty="0"/>
          </a:p>
          <a:p>
            <a:pPr lvl="4">
              <a:spcBef>
                <a:spcPct val="50000"/>
              </a:spcBef>
              <a:buFontTx/>
              <a:buChar char="-"/>
            </a:pPr>
            <a:r>
              <a:rPr lang="fr-FR" dirty="0" smtClean="0"/>
              <a:t>fatigue</a:t>
            </a:r>
            <a:r>
              <a:rPr lang="fr-FR" dirty="0"/>
              <a:t>, angoisse, fourmillements, perte des sens, paralysie</a:t>
            </a:r>
          </a:p>
          <a:p>
            <a:pPr lvl="4">
              <a:spcBef>
                <a:spcPct val="50000"/>
              </a:spcBef>
              <a:buFontTx/>
              <a:buChar char="-"/>
            </a:pPr>
            <a:r>
              <a:rPr lang="fr-FR" dirty="0" smtClean="0"/>
              <a:t> </a:t>
            </a:r>
            <a:r>
              <a:rPr lang="fr-FR" dirty="0"/>
              <a:t>détresse </a:t>
            </a:r>
            <a:r>
              <a:rPr lang="fr-FR" dirty="0" smtClean="0"/>
              <a:t>respiratoire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fr-FR" dirty="0"/>
          </a:p>
          <a:p>
            <a:pPr>
              <a:spcBef>
                <a:spcPct val="50000"/>
              </a:spcBef>
            </a:pPr>
            <a:r>
              <a:rPr lang="fr-FR" dirty="0" smtClean="0"/>
              <a:t>« Traitement :  </a:t>
            </a:r>
            <a:r>
              <a:rPr lang="fr-FR" dirty="0"/>
              <a:t>oxygénothérapie </a:t>
            </a:r>
            <a:r>
              <a:rPr lang="fr-FR" dirty="0" smtClean="0"/>
              <a:t>&amp;  </a:t>
            </a:r>
            <a:r>
              <a:rPr lang="fr-FR" dirty="0" err="1"/>
              <a:t>Recompression</a:t>
            </a:r>
            <a:r>
              <a:rPr lang="fr-FR" dirty="0"/>
              <a:t> d </a:t>
            </a:r>
            <a:r>
              <a:rPr lang="fr-FR" dirty="0" smtClean="0"/>
              <a:t>’urgence »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7429-61AD-4C9E-863B-F80420766AAD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00063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:\Logo FF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WINDOWS\Bureau\iconographiesp2\PHOTOS\medecine\imagerie\en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4664"/>
            <a:ext cx="48768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WINDOWS\Bureau\iconographiesp2\PHOTOS\medecine\imagerie\pupit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283201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:\WINDOWS\Bureau\iconographiesp2\PHOTOS\medecine\imagerie\interie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89040"/>
            <a:ext cx="3096344" cy="219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827584" y="1628800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Caisson Hyperbares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E060-124B-4755-A905-8A284E59DA9B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13" y="500063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E:\Logo FF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17600" y="285751"/>
            <a:ext cx="680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/>
              <a:t>Les accidents biochimiques</a:t>
            </a:r>
            <a:endParaRPr lang="fr-FR" b="1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83568" y="1268760"/>
            <a:ext cx="7772896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ym typeface="Monotype Sorts" pitchFamily="2" charset="2"/>
              </a:rPr>
              <a:t> </a:t>
            </a:r>
            <a:r>
              <a:rPr lang="fr-FR" b="1" dirty="0">
                <a:solidFill>
                  <a:srgbClr val="339966"/>
                </a:solidFill>
                <a:sym typeface="Monotype Sorts" pitchFamily="2" charset="2"/>
              </a:rPr>
              <a:t>Intoxication à l </a:t>
            </a:r>
            <a:r>
              <a:rPr lang="fr-FR" b="1" dirty="0" smtClean="0">
                <a:solidFill>
                  <a:srgbClr val="339966"/>
                </a:solidFill>
                <a:sym typeface="Monotype Sorts" pitchFamily="2" charset="2"/>
              </a:rPr>
              <a:t>’oxygène O2</a:t>
            </a:r>
            <a:endParaRPr lang="fr-FR" b="1" dirty="0">
              <a:sym typeface="Monotype Sorts" pitchFamily="2" charset="2"/>
            </a:endParaRP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     Causes </a:t>
            </a:r>
            <a:r>
              <a:rPr lang="fr-FR" dirty="0">
                <a:sym typeface="Monotype Sorts" pitchFamily="2" charset="2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           - </a:t>
            </a:r>
            <a:r>
              <a:rPr lang="fr-FR" dirty="0">
                <a:sym typeface="Monotype Sorts" pitchFamily="2" charset="2"/>
              </a:rPr>
              <a:t>plongée au mélange ou </a:t>
            </a:r>
            <a:r>
              <a:rPr lang="fr-FR" dirty="0" smtClean="0">
                <a:sym typeface="Monotype Sorts" pitchFamily="2" charset="2"/>
              </a:rPr>
              <a:t>oxygène</a:t>
            </a:r>
          </a:p>
          <a:p>
            <a:pPr>
              <a:spcBef>
                <a:spcPct val="50000"/>
              </a:spcBef>
            </a:pPr>
            <a:endParaRPr lang="fr-FR" dirty="0">
              <a:sym typeface="Monotype Sorts" pitchFamily="2" charset="2"/>
            </a:endParaRP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	          Symptômes </a:t>
            </a:r>
            <a:r>
              <a:rPr lang="fr-FR" dirty="0">
                <a:sym typeface="Monotype Sorts" pitchFamily="2" charset="2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		- </a:t>
            </a:r>
            <a:r>
              <a:rPr lang="fr-FR" dirty="0">
                <a:sym typeface="Monotype Sorts" pitchFamily="2" charset="2"/>
              </a:rPr>
              <a:t>face rose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		- </a:t>
            </a:r>
            <a:r>
              <a:rPr lang="fr-FR" dirty="0">
                <a:sym typeface="Monotype Sorts" pitchFamily="2" charset="2"/>
              </a:rPr>
              <a:t>gène respiratoire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		- </a:t>
            </a:r>
            <a:r>
              <a:rPr lang="fr-FR" dirty="0">
                <a:sym typeface="Monotype Sorts" pitchFamily="2" charset="2"/>
              </a:rPr>
              <a:t>toux</a:t>
            </a:r>
          </a:p>
          <a:p>
            <a:pPr lvl="4">
              <a:spcBef>
                <a:spcPct val="50000"/>
              </a:spcBef>
              <a:buFontTx/>
              <a:buChar char="-"/>
            </a:pPr>
            <a:r>
              <a:rPr lang="fr-FR" dirty="0" smtClean="0">
                <a:sym typeface="Monotype Sorts" pitchFamily="2" charset="2"/>
              </a:rPr>
              <a:t>œdème pulmonaire</a:t>
            </a:r>
          </a:p>
          <a:p>
            <a:pPr lvl="4">
              <a:spcBef>
                <a:spcPct val="50000"/>
              </a:spcBef>
              <a:buFontTx/>
              <a:buChar char="-"/>
            </a:pPr>
            <a:endParaRPr lang="fr-FR" dirty="0">
              <a:sym typeface="Monotype Sorts" pitchFamily="2" charset="2"/>
            </a:endParaRP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    L</a:t>
            </a:r>
            <a:r>
              <a:rPr lang="fr-FR" dirty="0">
                <a:sym typeface="Monotype Sorts" pitchFamily="2" charset="2"/>
              </a:rPr>
              <a:t> ’oxygène est toxique pour le poumon au-delà d ’un seuil.</a:t>
            </a:r>
            <a:endParaRPr lang="fr-FR" dirty="0"/>
          </a:p>
          <a:p>
            <a:pPr>
              <a:spcBef>
                <a:spcPct val="50000"/>
              </a:spcBef>
            </a:pP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02BD-6276-4A16-935D-4967D2A59977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00063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E:\Logo FF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17600" y="285751"/>
            <a:ext cx="680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dirty="0"/>
              <a:t>Les accidents biochimiques</a:t>
            </a:r>
            <a:endParaRPr lang="fr-FR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3528" y="857232"/>
            <a:ext cx="8496944" cy="79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fr-FR" dirty="0"/>
          </a:p>
          <a:p>
            <a:pPr>
              <a:spcBef>
                <a:spcPct val="50000"/>
              </a:spcBef>
            </a:pPr>
            <a:r>
              <a:rPr lang="fr-FR" dirty="0">
                <a:sym typeface="Monotype Sorts" pitchFamily="2" charset="2"/>
              </a:rPr>
              <a:t> </a:t>
            </a:r>
            <a:r>
              <a:rPr lang="fr-FR" b="1" dirty="0">
                <a:solidFill>
                  <a:srgbClr val="339966"/>
                </a:solidFill>
                <a:sym typeface="Monotype Sorts" pitchFamily="2" charset="2"/>
              </a:rPr>
              <a:t>Intoxication au CO2</a:t>
            </a:r>
            <a:endParaRPr lang="fr-FR" b="1" dirty="0">
              <a:sym typeface="Monotype Sorts" pitchFamily="2" charset="2"/>
            </a:endParaRPr>
          </a:p>
          <a:p>
            <a:pPr>
              <a:spcBef>
                <a:spcPct val="50000"/>
              </a:spcBef>
            </a:pPr>
            <a:r>
              <a:rPr lang="fr-FR" dirty="0" smtClean="0"/>
              <a:t>       Causes </a:t>
            </a:r>
            <a:r>
              <a:rPr lang="fr-FR" dirty="0"/>
              <a:t>: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           - </a:t>
            </a:r>
            <a:r>
              <a:rPr lang="fr-FR" dirty="0"/>
              <a:t>contact brutal avec l ’eau froide, stress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             - </a:t>
            </a:r>
            <a:r>
              <a:rPr lang="fr-FR" dirty="0"/>
              <a:t>manque d ’entraînement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             - </a:t>
            </a:r>
            <a:r>
              <a:rPr lang="fr-FR" dirty="0"/>
              <a:t>air </a:t>
            </a:r>
            <a:r>
              <a:rPr lang="fr-FR" dirty="0" smtClean="0"/>
              <a:t>vicié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		      Symptômes :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			- polypnée, cyanose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			- vertiges, céphalées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			- en phase terminale, baisse du rythme respiratoire, 				   syncope, mort</a:t>
            </a:r>
          </a:p>
          <a:p>
            <a:pPr>
              <a:spcBef>
                <a:spcPct val="50000"/>
              </a:spcBef>
            </a:pPr>
            <a:endParaRPr lang="fr-FR" dirty="0" smtClean="0"/>
          </a:p>
          <a:p>
            <a:pPr>
              <a:spcBef>
                <a:spcPct val="50000"/>
              </a:spcBef>
            </a:pPr>
            <a:r>
              <a:rPr lang="fr-FR" dirty="0" smtClean="0"/>
              <a:t>« Traitement :  Oxygénothérapie </a:t>
            </a:r>
            <a:r>
              <a:rPr lang="fr-FR" dirty="0" err="1" smtClean="0"/>
              <a:t>normobares</a:t>
            </a:r>
            <a:r>
              <a:rPr lang="fr-FR" dirty="0" smtClean="0"/>
              <a:t> &amp;  Suppléance des défaillances vitales »</a:t>
            </a:r>
          </a:p>
          <a:p>
            <a:pPr>
              <a:spcBef>
                <a:spcPct val="50000"/>
              </a:spcBef>
            </a:pPr>
            <a:endParaRPr lang="fr-FR" dirty="0" smtClean="0"/>
          </a:p>
          <a:p>
            <a:pPr>
              <a:spcBef>
                <a:spcPct val="50000"/>
              </a:spcBef>
            </a:pPr>
            <a:endParaRPr lang="fr-FR" dirty="0" smtClean="0"/>
          </a:p>
          <a:p>
            <a:pPr>
              <a:spcBef>
                <a:spcPct val="50000"/>
              </a:spcBef>
            </a:pPr>
            <a:endParaRPr lang="fr-FR" dirty="0" smtClean="0"/>
          </a:p>
          <a:p>
            <a:pPr>
              <a:spcBef>
                <a:spcPct val="50000"/>
              </a:spcBef>
            </a:pPr>
            <a:endParaRPr lang="fr-FR" dirty="0" smtClean="0"/>
          </a:p>
          <a:p>
            <a:pPr>
              <a:spcBef>
                <a:spcPct val="50000"/>
              </a:spcBef>
            </a:pPr>
            <a:endParaRPr lang="fr-FR" dirty="0" smtClean="0"/>
          </a:p>
          <a:p>
            <a:pPr>
              <a:spcBef>
                <a:spcPct val="50000"/>
              </a:spcBef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ADA8-0C50-4E9F-944F-F2D5768D44CF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00063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:\Logo FF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71472" y="785794"/>
            <a:ext cx="8064896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/>
              <a:t>		</a:t>
            </a:r>
            <a:endParaRPr lang="fr-FR" dirty="0"/>
          </a:p>
          <a:p>
            <a:pPr>
              <a:spcBef>
                <a:spcPct val="50000"/>
              </a:spcBef>
            </a:pPr>
            <a:r>
              <a:rPr lang="fr-FR" b="1" dirty="0">
                <a:sym typeface="Monotype Sorts" pitchFamily="2" charset="2"/>
              </a:rPr>
              <a:t> </a:t>
            </a:r>
            <a:r>
              <a:rPr lang="fr-FR" b="1" dirty="0">
                <a:solidFill>
                  <a:srgbClr val="339966"/>
                </a:solidFill>
                <a:sym typeface="Monotype Sorts" pitchFamily="2" charset="2"/>
              </a:rPr>
              <a:t>Intoxication à l ’azote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       Causes </a:t>
            </a:r>
            <a:r>
              <a:rPr lang="fr-FR" dirty="0">
                <a:sym typeface="Monotype Sorts" pitchFamily="2" charset="2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              - </a:t>
            </a:r>
            <a:r>
              <a:rPr lang="fr-FR" dirty="0">
                <a:sym typeface="Monotype Sorts" pitchFamily="2" charset="2"/>
              </a:rPr>
              <a:t>l ’azote a un effet narcotique à des pressions partielles </a:t>
            </a:r>
            <a:r>
              <a:rPr lang="fr-FR" dirty="0" smtClean="0">
                <a:sym typeface="Monotype Sorts" pitchFamily="2" charset="2"/>
              </a:rPr>
              <a:t>élevées</a:t>
            </a:r>
          </a:p>
          <a:p>
            <a:pPr>
              <a:spcBef>
                <a:spcPct val="50000"/>
              </a:spcBef>
            </a:pPr>
            <a:endParaRPr lang="fr-FR" dirty="0">
              <a:sym typeface="Monotype Sorts" pitchFamily="2" charset="2"/>
            </a:endParaRP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		Symptômes </a:t>
            </a:r>
            <a:r>
              <a:rPr lang="fr-FR" dirty="0">
                <a:sym typeface="Monotype Sorts" pitchFamily="2" charset="2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		         - </a:t>
            </a:r>
            <a:r>
              <a:rPr lang="fr-FR" dirty="0">
                <a:sym typeface="Monotype Sorts" pitchFamily="2" charset="2"/>
              </a:rPr>
              <a:t>euphorie au début; bien-être, confiance en soi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		         - troubles </a:t>
            </a:r>
            <a:r>
              <a:rPr lang="fr-FR" dirty="0">
                <a:sym typeface="Monotype Sorts" pitchFamily="2" charset="2"/>
              </a:rPr>
              <a:t>du comportement, temps de </a:t>
            </a:r>
            <a:r>
              <a:rPr lang="fr-FR" dirty="0" smtClean="0">
                <a:sym typeface="Monotype Sorts" pitchFamily="2" charset="2"/>
              </a:rPr>
              <a:t> réaction 			            allongée</a:t>
            </a:r>
            <a:r>
              <a:rPr lang="fr-FR" dirty="0">
                <a:sym typeface="Monotype Sorts" pitchFamily="2" charset="2"/>
              </a:rPr>
              <a:t>; perte d ’attention, incoordination </a:t>
            </a:r>
            <a:r>
              <a:rPr lang="fr-FR" dirty="0" smtClean="0">
                <a:sym typeface="Monotype Sorts" pitchFamily="2" charset="2"/>
              </a:rPr>
              <a:t>motrice</a:t>
            </a:r>
            <a:r>
              <a:rPr lang="fr-FR" dirty="0">
                <a:sym typeface="Monotype Sorts" pitchFamily="2" charset="2"/>
              </a:rPr>
              <a:t>, </a:t>
            </a:r>
            <a:r>
              <a:rPr lang="fr-FR" dirty="0" smtClean="0">
                <a:sym typeface="Monotype Sorts" pitchFamily="2" charset="2"/>
              </a:rPr>
              <a:t>   		           perte </a:t>
            </a:r>
            <a:r>
              <a:rPr lang="fr-FR" dirty="0">
                <a:sym typeface="Monotype Sorts" pitchFamily="2" charset="2"/>
              </a:rPr>
              <a:t>de </a:t>
            </a:r>
            <a:r>
              <a:rPr lang="fr-FR" dirty="0" smtClean="0">
                <a:sym typeface="Monotype Sorts" pitchFamily="2" charset="2"/>
              </a:rPr>
              <a:t>l</a:t>
            </a:r>
            <a:r>
              <a:rPr lang="fr-FR" dirty="0">
                <a:sym typeface="Monotype Sorts" pitchFamily="2" charset="2"/>
              </a:rPr>
              <a:t> ’équilibre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		        - </a:t>
            </a:r>
            <a:r>
              <a:rPr lang="fr-FR" dirty="0">
                <a:sym typeface="Monotype Sorts" pitchFamily="2" charset="2"/>
              </a:rPr>
              <a:t>phase terminale: perte de </a:t>
            </a:r>
            <a:r>
              <a:rPr lang="fr-FR" dirty="0" smtClean="0">
                <a:sym typeface="Monotype Sorts" pitchFamily="2" charset="2"/>
              </a:rPr>
              <a:t>conscience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 </a:t>
            </a:r>
            <a:endParaRPr lang="fr-FR" dirty="0">
              <a:sym typeface="Monotype Sorts" pitchFamily="2" charset="2"/>
            </a:endParaRP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« Traitement : Remonter </a:t>
            </a:r>
            <a:r>
              <a:rPr lang="fr-FR" dirty="0">
                <a:sym typeface="Monotype Sorts" pitchFamily="2" charset="2"/>
              </a:rPr>
              <a:t>de quelques mètres dès apparition des </a:t>
            </a:r>
            <a:r>
              <a:rPr lang="fr-FR" dirty="0" smtClean="0">
                <a:sym typeface="Monotype Sorts" pitchFamily="2" charset="2"/>
              </a:rPr>
              <a:t>symptômes »</a:t>
            </a:r>
            <a:endParaRPr lang="fr-FR" dirty="0"/>
          </a:p>
          <a:p>
            <a:pPr>
              <a:spcBef>
                <a:spcPct val="50000"/>
              </a:spcBef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63F1-467E-45A1-81A6-E1381078E6D8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00063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:\Logo FF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16000" y="28575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/>
              <a:t>Les accidents divers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5536" y="1085850"/>
            <a:ext cx="828092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ym typeface="Monotype Sorts" pitchFamily="2" charset="2"/>
              </a:rPr>
              <a:t> </a:t>
            </a:r>
            <a:r>
              <a:rPr lang="fr-FR" b="1" dirty="0">
                <a:solidFill>
                  <a:srgbClr val="339966"/>
                </a:solidFill>
                <a:sym typeface="Monotype Sorts" pitchFamily="2" charset="2"/>
              </a:rPr>
              <a:t>Le Froid</a:t>
            </a:r>
            <a:endParaRPr lang="fr-FR" b="1" dirty="0">
              <a:sym typeface="Monotype Sorts" pitchFamily="2" charset="2"/>
            </a:endParaRP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	Cause </a:t>
            </a:r>
            <a:r>
              <a:rPr lang="fr-FR" dirty="0">
                <a:sym typeface="Monotype Sorts" pitchFamily="2" charset="2"/>
              </a:rPr>
              <a:t>: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fr-FR" dirty="0" smtClean="0">
                <a:sym typeface="Monotype Sorts" pitchFamily="2" charset="2"/>
              </a:rPr>
              <a:t>l</a:t>
            </a:r>
            <a:r>
              <a:rPr lang="fr-FR" dirty="0">
                <a:sym typeface="Monotype Sorts" pitchFamily="2" charset="2"/>
              </a:rPr>
              <a:t> ’organisme sans protection se refroidit très vite dans l ’eau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fr-FR" dirty="0">
              <a:sym typeface="Monotype Sorts" pitchFamily="2" charset="2"/>
            </a:endParaRP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		Symptômes </a:t>
            </a:r>
            <a:r>
              <a:rPr lang="fr-FR" dirty="0">
                <a:sym typeface="Monotype Sorts" pitchFamily="2" charset="2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		         - </a:t>
            </a:r>
            <a:r>
              <a:rPr lang="fr-FR" dirty="0">
                <a:sym typeface="Monotype Sorts" pitchFamily="2" charset="2"/>
              </a:rPr>
              <a:t>frissons, vasoconstriction périphérique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		         - </a:t>
            </a:r>
            <a:r>
              <a:rPr lang="fr-FR" dirty="0">
                <a:sym typeface="Monotype Sorts" pitchFamily="2" charset="2"/>
              </a:rPr>
              <a:t>élévation de la </a:t>
            </a:r>
            <a:r>
              <a:rPr lang="fr-FR" dirty="0" smtClean="0">
                <a:sym typeface="Monotype Sorts" pitchFamily="2" charset="2"/>
              </a:rPr>
              <a:t>T.A.</a:t>
            </a:r>
            <a:endParaRPr lang="fr-FR" dirty="0">
              <a:sym typeface="Monotype Sorts" pitchFamily="2" charset="2"/>
            </a:endParaRP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		         - </a:t>
            </a:r>
            <a:r>
              <a:rPr lang="fr-FR" dirty="0">
                <a:sym typeface="Monotype Sorts" pitchFamily="2" charset="2"/>
              </a:rPr>
              <a:t>consommation accrue d ’oxygène, envie d </a:t>
            </a:r>
            <a:r>
              <a:rPr lang="fr-FR" dirty="0" smtClean="0">
                <a:sym typeface="Monotype Sorts" pitchFamily="2" charset="2"/>
              </a:rPr>
              <a:t>’uriner</a:t>
            </a:r>
            <a:endParaRPr lang="fr-FR" dirty="0">
              <a:sym typeface="Monotype Sorts" pitchFamily="2" charset="2"/>
            </a:endParaRPr>
          </a:p>
          <a:p>
            <a:pPr lvl="5">
              <a:spcBef>
                <a:spcPct val="50000"/>
              </a:spcBef>
              <a:buFontTx/>
              <a:buChar char="-"/>
            </a:pPr>
            <a:r>
              <a:rPr lang="fr-FR" dirty="0" smtClean="0">
                <a:sym typeface="Monotype Sorts" pitchFamily="2" charset="2"/>
              </a:rPr>
              <a:t> arythmie cardiaque ( t°&lt; 32°)</a:t>
            </a:r>
            <a:endParaRPr lang="fr-FR" dirty="0">
              <a:sym typeface="Monotype Sorts" pitchFamily="2" charset="2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fr-FR" dirty="0">
              <a:sym typeface="Monotype Sorts" pitchFamily="2" charset="2"/>
            </a:endParaRP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« Traitement </a:t>
            </a:r>
            <a:r>
              <a:rPr lang="fr-FR" dirty="0">
                <a:sym typeface="Monotype Sorts" pitchFamily="2" charset="2"/>
              </a:rPr>
              <a:t>: </a:t>
            </a:r>
            <a:r>
              <a:rPr lang="fr-FR" dirty="0" smtClean="0">
                <a:sym typeface="Monotype Sorts" pitchFamily="2" charset="2"/>
              </a:rPr>
              <a:t>Couvrir</a:t>
            </a:r>
            <a:r>
              <a:rPr lang="fr-FR" dirty="0">
                <a:sym typeface="Monotype Sorts" pitchFamily="2" charset="2"/>
              </a:rPr>
              <a:t>, </a:t>
            </a:r>
            <a:r>
              <a:rPr lang="fr-FR" dirty="0" smtClean="0">
                <a:sym typeface="Monotype Sorts" pitchFamily="2" charset="2"/>
              </a:rPr>
              <a:t>se mettre à </a:t>
            </a:r>
            <a:r>
              <a:rPr lang="fr-FR" dirty="0">
                <a:sym typeface="Monotype Sorts" pitchFamily="2" charset="2"/>
              </a:rPr>
              <a:t>l ’abri du </a:t>
            </a:r>
            <a:r>
              <a:rPr lang="fr-FR" dirty="0" smtClean="0">
                <a:sym typeface="Monotype Sorts" pitchFamily="2" charset="2"/>
              </a:rPr>
              <a:t>vent &amp; Boisson </a:t>
            </a:r>
            <a:r>
              <a:rPr lang="fr-FR" dirty="0">
                <a:sym typeface="Monotype Sorts" pitchFamily="2" charset="2"/>
              </a:rPr>
              <a:t>chaude </a:t>
            </a:r>
            <a:r>
              <a:rPr lang="fr-FR" dirty="0" smtClean="0">
                <a:sym typeface="Monotype Sorts" pitchFamily="2" charset="2"/>
              </a:rPr>
              <a:t>sucrée »</a:t>
            </a:r>
            <a:endParaRPr lang="fr-FR" dirty="0">
              <a:sym typeface="Monotype Sorts" pitchFamily="2" charset="2"/>
            </a:endParaRPr>
          </a:p>
          <a:p>
            <a:pPr>
              <a:spcBef>
                <a:spcPct val="50000"/>
              </a:spcBef>
            </a:pPr>
            <a:endParaRPr lang="fr-FR" dirty="0">
              <a:sym typeface="Monotype Sorts" pitchFamily="2" charset="2"/>
            </a:endParaRPr>
          </a:p>
          <a:p>
            <a:pPr>
              <a:spcBef>
                <a:spcPct val="50000"/>
              </a:spcBef>
            </a:pP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FDDD-0F1C-4170-B2BB-AF23DE6452E1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00063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:\Logo FF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C7B3D9-4A83-4ADF-A23E-C20CC78024EA}" type="datetime1">
              <a:rPr lang="fr-FR" smtClean="0"/>
              <a:pPr>
                <a:defRPr/>
              </a:pPr>
              <a:t>21/03/2012</a:t>
            </a:fld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D56-25C1-47D3-9520-2522DFA8B2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1187624" y="47667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En règle générale….</a:t>
            </a:r>
            <a:endParaRPr lang="fr-FR" sz="2400" b="1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332656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539552" y="1556792"/>
            <a:ext cx="792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sauveteur en surveillance n’a pas à intervenir sur un accident de plongée.</a:t>
            </a:r>
          </a:p>
          <a:p>
            <a:endParaRPr lang="fr-FR" dirty="0" smtClean="0"/>
          </a:p>
          <a:p>
            <a:r>
              <a:rPr lang="fr-FR" b="1" dirty="0" smtClean="0"/>
              <a:t>     </a:t>
            </a:r>
            <a:r>
              <a:rPr lang="fr-FR" b="1" dirty="0" smtClean="0">
                <a:solidFill>
                  <a:srgbClr val="FF0000"/>
                </a:solidFill>
              </a:rPr>
              <a:t>« Plongée avec bouteilles ou Chasse sous marine (</a:t>
            </a:r>
            <a:r>
              <a:rPr lang="fr-FR" b="1" dirty="0" err="1" smtClean="0">
                <a:solidFill>
                  <a:srgbClr val="FF0000"/>
                </a:solidFill>
              </a:rPr>
              <a:t>apnéïte</a:t>
            </a:r>
            <a:r>
              <a:rPr lang="fr-FR" b="1" dirty="0" smtClean="0">
                <a:solidFill>
                  <a:srgbClr val="FF0000"/>
                </a:solidFill>
              </a:rPr>
              <a:t>) »</a:t>
            </a:r>
          </a:p>
          <a:p>
            <a:endParaRPr lang="fr-FR" dirty="0" smtClean="0"/>
          </a:p>
        </p:txBody>
      </p:sp>
      <p:sp>
        <p:nvSpPr>
          <p:cNvPr id="10" name="Rectangle 9"/>
          <p:cNvSpPr/>
          <p:nvPr/>
        </p:nvSpPr>
        <p:spPr>
          <a:xfrm>
            <a:off x="899592" y="2852936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            Toutefois…  </a:t>
            </a:r>
          </a:p>
          <a:p>
            <a:r>
              <a:rPr lang="fr-FR" dirty="0" smtClean="0"/>
              <a:t>            ...il peut être sollicité pour  un renfort en premiers secours</a:t>
            </a:r>
          </a:p>
          <a:p>
            <a:endParaRPr lang="fr-FR" dirty="0" smtClean="0"/>
          </a:p>
          <a:p>
            <a:r>
              <a:rPr lang="fr-FR" dirty="0" smtClean="0"/>
              <a:t>		                   OU</a:t>
            </a:r>
          </a:p>
          <a:p>
            <a:endParaRPr lang="fr-FR" dirty="0" smtClean="0"/>
          </a:p>
          <a:p>
            <a:r>
              <a:rPr lang="fr-FR" dirty="0" smtClean="0"/>
              <a:t>	               Être témoin d’une imprudence.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39552" y="530120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Il bon que le sauveteur possède quelques notions sur la pratique de la plongée subaquatique, de la chasse sous marine  et connaitre la conduite à tenir en attendant l’arrivée des secours médicalisés.</a:t>
            </a:r>
            <a:endParaRPr lang="fr-FR" dirty="0"/>
          </a:p>
        </p:txBody>
      </p:sp>
      <p:pic>
        <p:nvPicPr>
          <p:cNvPr id="12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72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55576" y="1052736"/>
            <a:ext cx="8136904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dirty="0" smtClean="0"/>
              <a:t> </a:t>
            </a:r>
            <a:r>
              <a:rPr lang="fr-FR" dirty="0" err="1" smtClean="0"/>
              <a:t>Déséquipement</a:t>
            </a:r>
            <a:endParaRPr lang="fr-FR" dirty="0" smtClean="0"/>
          </a:p>
          <a:p>
            <a:pPr>
              <a:spcBef>
                <a:spcPct val="50000"/>
              </a:spcBef>
              <a:buFontTx/>
              <a:buChar char="-"/>
            </a:pPr>
            <a:endParaRPr lang="fr-FR" dirty="0"/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fr-FR" dirty="0" smtClean="0"/>
              <a:t> Séchage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fr-FR" dirty="0"/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fr-FR" dirty="0" smtClean="0"/>
              <a:t> Protection thermique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fr-FR" dirty="0"/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fr-FR" dirty="0" smtClean="0"/>
              <a:t> Profil </a:t>
            </a:r>
            <a:r>
              <a:rPr lang="fr-FR" dirty="0"/>
              <a:t>de la </a:t>
            </a:r>
            <a:r>
              <a:rPr lang="fr-FR" dirty="0" smtClean="0"/>
              <a:t>plongée (Lieu , profondeur , durée, </a:t>
            </a:r>
            <a:r>
              <a:rPr lang="fr-FR" dirty="0" err="1" smtClean="0"/>
              <a:t>etc</a:t>
            </a:r>
            <a:r>
              <a:rPr lang="fr-FR" dirty="0" smtClean="0"/>
              <a:t>… )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fr-FR" dirty="0"/>
          </a:p>
          <a:p>
            <a:pPr>
              <a:spcBef>
                <a:spcPct val="50000"/>
              </a:spcBef>
            </a:pPr>
            <a:r>
              <a:rPr lang="fr-FR" dirty="0" smtClean="0"/>
              <a:t>			- Paliers de décompression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« Le plongeur doit respecter une vitesse de remontée (15m/mn) et au besoin (en fonction du temps de plongée et de la profondeur) devra effectuer des arrêts à différentes profondeurs au cours de la remontée pendant un temps donné, pour permettre à l’azote de s’évacuer par voie normale (les poumons) »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285984" y="357166"/>
            <a:ext cx="2505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rgbClr val="00B050"/>
                </a:solidFill>
              </a:rPr>
              <a:t>Dans tous les cas: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DD3-B1A7-446A-8F33-9F5FC23580C5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00063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E:\Logo FF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4213" y="3243263"/>
            <a:ext cx="7918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2400" b="1"/>
          </a:p>
          <a:p>
            <a:pPr algn="l"/>
            <a:endParaRPr lang="en-US" sz="2400" b="1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357290" y="642918"/>
            <a:ext cx="72152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000" b="1" dirty="0" smtClean="0"/>
              <a:t>Pour </a:t>
            </a:r>
            <a:r>
              <a:rPr lang="en-US" sz="2000" b="1" dirty="0" err="1"/>
              <a:t>leur</a:t>
            </a:r>
            <a:r>
              <a:rPr lang="en-US" sz="2000" b="1" dirty="0"/>
              <a:t> </a:t>
            </a:r>
            <a:r>
              <a:rPr lang="en-US" sz="2000" b="1" dirty="0" err="1" smtClean="0"/>
              <a:t>sécurité</a:t>
            </a:r>
            <a:r>
              <a:rPr lang="en-US" sz="2000" b="1" dirty="0" smtClean="0"/>
              <a:t>… </a:t>
            </a:r>
            <a:endParaRPr lang="en-US" sz="2000" b="1" dirty="0" smtClean="0"/>
          </a:p>
          <a:p>
            <a:pPr>
              <a:defRPr/>
            </a:pPr>
            <a:r>
              <a:rPr lang="en-US" sz="2000" b="1" dirty="0" smtClean="0"/>
              <a:t>les </a:t>
            </a:r>
            <a:r>
              <a:rPr lang="en-US" sz="2000" b="1" dirty="0" err="1"/>
              <a:t>pratiquants</a:t>
            </a:r>
            <a:r>
              <a:rPr lang="en-US" sz="2000" b="1" dirty="0"/>
              <a:t> </a:t>
            </a:r>
            <a:r>
              <a:rPr lang="en-US" sz="2000" b="1" dirty="0" err="1"/>
              <a:t>doivent</a:t>
            </a:r>
            <a:r>
              <a:rPr lang="en-US" sz="2000" b="1" dirty="0"/>
              <a:t> </a:t>
            </a:r>
            <a:r>
              <a:rPr lang="en-US" sz="2000" b="1" dirty="0" err="1"/>
              <a:t>avoir</a:t>
            </a:r>
            <a:r>
              <a:rPr lang="en-US" sz="2000" b="1" dirty="0"/>
              <a:t> à </a:t>
            </a:r>
            <a:r>
              <a:rPr lang="en-US" sz="2000" b="1" dirty="0" err="1"/>
              <a:t>leur</a:t>
            </a:r>
            <a:r>
              <a:rPr lang="en-US" sz="2000" b="1" dirty="0"/>
              <a:t> disposition </a:t>
            </a:r>
            <a:r>
              <a:rPr lang="en-US" sz="2000" b="1" dirty="0" err="1"/>
              <a:t>sur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>
              <a:defRPr/>
            </a:pPr>
            <a:r>
              <a:rPr lang="en-US" sz="2000" b="1" dirty="0" smtClean="0"/>
              <a:t>les </a:t>
            </a:r>
            <a:r>
              <a:rPr lang="en-US" sz="2000" b="1" dirty="0" err="1"/>
              <a:t>lieux</a:t>
            </a:r>
            <a:r>
              <a:rPr lang="en-US" sz="2000" b="1" dirty="0"/>
              <a:t> de </a:t>
            </a:r>
            <a:r>
              <a:rPr lang="en-US" sz="2000" b="1" dirty="0" err="1" smtClean="0"/>
              <a:t>pratique</a:t>
            </a:r>
            <a:r>
              <a:rPr lang="en-US" sz="2000" b="1" dirty="0" smtClean="0"/>
              <a:t>…..</a:t>
            </a:r>
            <a:endParaRPr lang="en-US" sz="2000" b="1" dirty="0"/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467544" y="1857364"/>
            <a:ext cx="842449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/>
              <a:t>trousse</a:t>
            </a:r>
            <a:r>
              <a:rPr lang="en-US" dirty="0"/>
              <a:t> </a:t>
            </a:r>
            <a:r>
              <a:rPr lang="en-US" dirty="0" err="1"/>
              <a:t>pharmaceutique</a:t>
            </a:r>
            <a:r>
              <a:rPr lang="en-US" dirty="0"/>
              <a:t> de  premiers </a:t>
            </a:r>
            <a:r>
              <a:rPr lang="en-US" dirty="0" err="1" smtClean="0"/>
              <a:t>secours</a:t>
            </a:r>
            <a:r>
              <a:rPr lang="en-US" dirty="0" smtClean="0"/>
              <a:t>,</a:t>
            </a:r>
          </a:p>
          <a:p>
            <a:pPr algn="l">
              <a:buFontTx/>
              <a:buChar char="-"/>
            </a:pPr>
            <a:endParaRPr lang="en-US" dirty="0" smtClean="0"/>
          </a:p>
          <a:p>
            <a:pPr algn="l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 De </a:t>
            </a:r>
            <a:r>
              <a:rPr lang="en-US" dirty="0" err="1"/>
              <a:t>l’aspirine</a:t>
            </a:r>
            <a:r>
              <a:rPr lang="en-US" dirty="0"/>
              <a:t> et de </a:t>
            </a:r>
            <a:r>
              <a:rPr lang="en-US" dirty="0" err="1"/>
              <a:t>l’eau</a:t>
            </a:r>
            <a:r>
              <a:rPr lang="en-US" dirty="0"/>
              <a:t> potable non </a:t>
            </a:r>
            <a:r>
              <a:rPr lang="en-US" dirty="0" err="1" smtClean="0"/>
              <a:t>gazeuse</a:t>
            </a:r>
            <a:r>
              <a:rPr lang="en-US" dirty="0" smtClean="0"/>
              <a:t>,</a:t>
            </a:r>
          </a:p>
          <a:p>
            <a:pPr algn="l">
              <a:buFontTx/>
              <a:buChar char="-"/>
            </a:pPr>
            <a:endParaRPr lang="en-US" dirty="0" smtClean="0"/>
          </a:p>
          <a:p>
            <a:pPr algn="l">
              <a:buFontTx/>
              <a:buChar char="-"/>
            </a:pPr>
            <a:endParaRPr lang="en-US" dirty="0" smtClean="0"/>
          </a:p>
          <a:p>
            <a:pPr lvl="2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Moyens</a:t>
            </a:r>
            <a:r>
              <a:rPr lang="en-US" dirty="0" smtClean="0"/>
              <a:t> </a:t>
            </a:r>
            <a:r>
              <a:rPr lang="en-US" dirty="0" err="1" smtClean="0"/>
              <a:t>d’oxygénothérapie</a:t>
            </a:r>
            <a:r>
              <a:rPr lang="en-US" dirty="0" smtClean="0"/>
              <a:t>,</a:t>
            </a:r>
          </a:p>
          <a:p>
            <a:pPr algn="l">
              <a:buFontTx/>
              <a:buChar char="-"/>
            </a:pPr>
            <a:endParaRPr lang="en-US" dirty="0" smtClean="0"/>
          </a:p>
          <a:p>
            <a:pPr algn="l"/>
            <a:r>
              <a:rPr lang="en-US" dirty="0" smtClean="0"/>
              <a:t>                                                    </a:t>
            </a:r>
            <a:endParaRPr lang="en-US" dirty="0"/>
          </a:p>
          <a:p>
            <a:pPr lvl="3">
              <a:buFontTx/>
              <a:buChar char="-"/>
            </a:pPr>
            <a:r>
              <a:rPr lang="en-US" dirty="0" smtClean="0"/>
              <a:t> un </a:t>
            </a:r>
            <a:r>
              <a:rPr lang="en-US" dirty="0" err="1"/>
              <a:t>jeu</a:t>
            </a:r>
            <a:r>
              <a:rPr lang="en-US" dirty="0"/>
              <a:t> de tables de </a:t>
            </a:r>
            <a:r>
              <a:rPr lang="en-US" dirty="0" err="1"/>
              <a:t>plongée</a:t>
            </a:r>
            <a:r>
              <a:rPr lang="en-US" dirty="0"/>
              <a:t> et de quoi </a:t>
            </a:r>
            <a:r>
              <a:rPr lang="en-US" dirty="0" err="1" smtClean="0"/>
              <a:t>écrire</a:t>
            </a:r>
            <a:r>
              <a:rPr lang="en-US" dirty="0" smtClean="0"/>
              <a:t>, </a:t>
            </a:r>
          </a:p>
          <a:p>
            <a:pPr algn="l">
              <a:buFontTx/>
              <a:buChar char="-"/>
            </a:pPr>
            <a:endParaRPr lang="en-US" dirty="0" smtClean="0"/>
          </a:p>
          <a:p>
            <a:pPr algn="l">
              <a:buFontTx/>
              <a:buChar char="-"/>
            </a:pPr>
            <a:endParaRPr lang="en-US" dirty="0"/>
          </a:p>
          <a:p>
            <a:pPr lvl="4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Un </a:t>
            </a:r>
            <a:r>
              <a:rPr lang="en-US" dirty="0" err="1"/>
              <a:t>moyen</a:t>
            </a:r>
            <a:r>
              <a:rPr lang="en-US" dirty="0"/>
              <a:t> de </a:t>
            </a:r>
            <a:r>
              <a:rPr lang="en-US" dirty="0" err="1"/>
              <a:t>rappeler</a:t>
            </a:r>
            <a:r>
              <a:rPr lang="en-US" dirty="0"/>
              <a:t> </a:t>
            </a:r>
            <a:r>
              <a:rPr lang="en-US" dirty="0" err="1"/>
              <a:t>depuis</a:t>
            </a:r>
            <a:r>
              <a:rPr lang="en-US" dirty="0"/>
              <a:t> la </a:t>
            </a:r>
            <a:r>
              <a:rPr lang="en-US" dirty="0" smtClean="0"/>
              <a:t>surface les </a:t>
            </a:r>
            <a:r>
              <a:rPr lang="en-US" dirty="0" err="1" smtClean="0"/>
              <a:t>plongeurs</a:t>
            </a:r>
            <a:r>
              <a:rPr lang="en-US" dirty="0" smtClean="0"/>
              <a:t>,</a:t>
            </a:r>
          </a:p>
          <a:p>
            <a:pPr algn="l">
              <a:buFontTx/>
              <a:buChar char="-"/>
            </a:pPr>
            <a:endParaRPr lang="en-US" dirty="0" smtClean="0"/>
          </a:p>
          <a:p>
            <a:pPr algn="l"/>
            <a:r>
              <a:rPr lang="en-US" dirty="0" smtClean="0"/>
              <a:t> </a:t>
            </a:r>
            <a:endParaRPr lang="en-US" dirty="0"/>
          </a:p>
          <a:p>
            <a:pPr algn="l"/>
            <a:r>
              <a:rPr lang="en-US" dirty="0" smtClean="0"/>
              <a:t>			- Un </a:t>
            </a:r>
            <a:r>
              <a:rPr lang="en-US" dirty="0" err="1"/>
              <a:t>moyen</a:t>
            </a:r>
            <a:r>
              <a:rPr lang="en-US" dirty="0"/>
              <a:t> de liaison </a:t>
            </a:r>
            <a:r>
              <a:rPr lang="en-US" dirty="0" smtClean="0"/>
              <a:t>radio  VHF / </a:t>
            </a:r>
            <a:r>
              <a:rPr lang="en-US" dirty="0" err="1" smtClean="0"/>
              <a:t>Téléphone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7209-3E0A-4FAC-989F-A0D1878C2FED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500063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7290" y="428604"/>
            <a:ext cx="5759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LA CHASSE SOUS-MARINE… </a:t>
            </a:r>
            <a:endParaRPr lang="fr-FR" sz="2800" b="1" dirty="0"/>
          </a:p>
        </p:txBody>
      </p:sp>
      <p:pic>
        <p:nvPicPr>
          <p:cNvPr id="9" name="Image 8" descr="Fichier:Apnée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39" y="2852936"/>
            <a:ext cx="2736304" cy="338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http://www.chasse-sous-marine.com/images/galerie/diaporama/sd/ivara_sd2_chasseur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2880320" cy="380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chasse-sous-marine.com/images/galerie/diaporama/sd/ivara_sd2_chasseur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988840"/>
            <a:ext cx="292297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E874-283A-452C-99E4-13F61A77A84E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332656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E:\Logo FFS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71670" y="500042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LA CHASSE SOUS-MARINE </a:t>
            </a:r>
            <a:endParaRPr lang="fr-FR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611560" y="1484784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	La souscription d'un contrat d'assurance en R.C. pour la pratique de la pêche sous-marine de loisirs est obligatoire &amp; nécessaire dans le cas où le pratiquant n'est pas affilié à une fédération sportive agréée pour la pratique de cette activité. 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9552" y="3501008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- Signaler sa présence au moyen d'une bouée permettant </a:t>
            </a:r>
          </a:p>
          <a:p>
            <a:r>
              <a:rPr lang="fr-FR" dirty="0" smtClean="0"/>
              <a:t>de repérer sa position. 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Avant son départ ou à son retour , ainsi que celui utilisant</a:t>
            </a:r>
          </a:p>
          <a:p>
            <a:r>
              <a:rPr lang="fr-FR" dirty="0" smtClean="0"/>
              <a:t> une embarcation, doit être en mesure de présenter aux </a:t>
            </a:r>
          </a:p>
          <a:p>
            <a:r>
              <a:rPr lang="fr-FR" dirty="0" smtClean="0"/>
              <a:t>autorités compétentes : son autorisation délivrée par un </a:t>
            </a:r>
          </a:p>
          <a:p>
            <a:r>
              <a:rPr lang="fr-FR" dirty="0" smtClean="0"/>
              <a:t>quartier des « </a:t>
            </a:r>
            <a:r>
              <a:rPr lang="fr-FR" dirty="0" err="1" smtClean="0"/>
              <a:t>Aff</a:t>
            </a:r>
            <a:r>
              <a:rPr lang="fr-FR" dirty="0" smtClean="0"/>
              <a:t>-Mar » ou sa licence .</a:t>
            </a:r>
          </a:p>
          <a:p>
            <a:endParaRPr lang="fr-FR" dirty="0" smtClean="0"/>
          </a:p>
          <a:p>
            <a:r>
              <a:rPr lang="fr-FR" dirty="0" smtClean="0"/>
              <a:t>-Seules les arbalètes chargées par la force de l'utilisateur </a:t>
            </a:r>
          </a:p>
          <a:p>
            <a:r>
              <a:rPr lang="fr-FR" dirty="0" smtClean="0"/>
              <a:t>sont autorisées (les fusils à cartouche C02 sont interdits).</a:t>
            </a:r>
          </a:p>
          <a:p>
            <a:endParaRPr lang="fr-FR" b="1" dirty="0" smtClean="0"/>
          </a:p>
          <a:p>
            <a:endParaRPr lang="fr-FR" b="1" dirty="0" smtClean="0"/>
          </a:p>
        </p:txBody>
      </p:sp>
      <p:pic>
        <p:nvPicPr>
          <p:cNvPr id="5" name="Picture 2" descr="C:\Users\CANDEAU\Desktop\220px-Bouée_de_chasse_sous_mar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501008"/>
            <a:ext cx="2304256" cy="266429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3568" y="3068960"/>
            <a:ext cx="3052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Obligations et sécurité :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980728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Age minimum 16 ans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132A-2F99-4035-8DD5-F04D6A4320FF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332656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92696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dirty="0" smtClean="0">
              <a:solidFill>
                <a:srgbClr val="0070C0"/>
              </a:solidFill>
            </a:endParaRP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- Un appareil permettant de respirer en plongée. </a:t>
            </a:r>
          </a:p>
          <a:p>
            <a:r>
              <a:rPr lang="fr-FR" dirty="0" smtClean="0"/>
              <a:t>  </a:t>
            </a:r>
          </a:p>
          <a:p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 De tenir chargée, hors de l'eau, une arbalète de pêche sous-marine. 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 lvl="2">
              <a:buFontTx/>
              <a:buChar char="-"/>
            </a:pPr>
            <a:r>
              <a:rPr lang="fr-FR" dirty="0" smtClean="0"/>
              <a:t>Une arbalète ou une foëne pour la capture des crustacés. 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dirty="0" smtClean="0">
                <a:latin typeface="Arial" charset="0"/>
                <a:cs typeface="Arial" charset="0"/>
              </a:rPr>
              <a:t>Un foyer lumineux.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dirty="0" smtClean="0">
              <a:latin typeface="Arial" charset="0"/>
              <a:cs typeface="Arial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dirty="0" smtClean="0">
                <a:latin typeface="Arial" charset="0"/>
                <a:cs typeface="Arial" charset="0"/>
              </a:rPr>
              <a:t>Un système autopropulseur de type loco plongeur.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dirty="0" smtClean="0">
              <a:latin typeface="Arial" charset="0"/>
              <a:cs typeface="Arial" charset="0"/>
            </a:endParaRPr>
          </a:p>
          <a:p>
            <a:pPr lvl="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dirty="0" smtClean="0">
                <a:latin typeface="Arial" charset="0"/>
                <a:cs typeface="Arial" charset="0"/>
              </a:rPr>
              <a:t> Sur une embarcation un fusil harpon et, simultanément, des blocs de plongée (sauf autorisation spéciale). 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43108" y="571480"/>
            <a:ext cx="5458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Interdiction  d'utiliser  et/ou de détenir:</a:t>
            </a:r>
            <a:endParaRPr lang="fr-FR" sz="2000" b="1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4938-3E17-4100-8B07-BA7B3E09BF1D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332656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E:\Logo FF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032" y="1556792"/>
            <a:ext cx="8317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smtClean="0"/>
              <a:t>    - et à proximité des zones réservées à la baignade </a:t>
            </a:r>
          </a:p>
          <a:p>
            <a:endParaRPr lang="fr-FR" dirty="0" smtClean="0"/>
          </a:p>
          <a:p>
            <a:r>
              <a:rPr lang="fr-FR" dirty="0" smtClean="0"/>
              <a:t>	- et à la pratique des sports de vitesse;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            		- des chenaux d'accès portuaires et des zones de mouillage;</a:t>
            </a:r>
          </a:p>
          <a:p>
            <a:endParaRPr lang="fr-FR" dirty="0" smtClean="0"/>
          </a:p>
          <a:p>
            <a:r>
              <a:rPr lang="fr-FR" dirty="0" smtClean="0"/>
              <a:t>                      		  - des ouvrages portuaires. 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                                			 - des réserves, zones militaires, biotopes;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42976" y="548680"/>
            <a:ext cx="7317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Lieux et zones interdites à la Plongée avec bouteilles et/ou  Chasse sous-marine :</a:t>
            </a:r>
          </a:p>
          <a:p>
            <a:pPr algn="ctr"/>
            <a:r>
              <a:rPr lang="fr-FR" sz="2000" b="1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4797152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       - 150 mètres des navires ou embarcations en pêche ainsi que des   engins de pêche signalés par un balisage apparent.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 	- 100 mètres des fermes maritimes.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4581128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De s'approcher à moins de: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1340768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A l'intérieur: </a:t>
            </a:r>
            <a:endParaRPr lang="fr-FR" b="1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086-5DCD-4398-8B03-A7D1CE000277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332656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:\Logo FF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67544" y="1087189"/>
            <a:ext cx="777684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rgbClr val="339966"/>
                </a:solidFill>
                <a:sym typeface="Monotype Sorts" pitchFamily="2" charset="2"/>
              </a:rPr>
              <a:t>	</a:t>
            </a:r>
            <a:r>
              <a:rPr lang="fr-FR" b="1" dirty="0" smtClean="0">
                <a:sym typeface="Monotype Sorts" pitchFamily="2" charset="2"/>
              </a:rPr>
              <a:t> Les accidents mécaniques</a:t>
            </a:r>
          </a:p>
          <a:p>
            <a:pPr lvl="3">
              <a:spcBef>
                <a:spcPct val="50000"/>
              </a:spcBef>
              <a:buFont typeface="Monotype Sorts" pitchFamily="2" charset="2"/>
              <a:buChar char="å"/>
            </a:pPr>
            <a:r>
              <a:rPr lang="fr-FR" dirty="0" smtClean="0">
                <a:sym typeface="Monotype Sorts" pitchFamily="2" charset="2"/>
              </a:rPr>
              <a:t>les accidents barotraumatiques</a:t>
            </a:r>
          </a:p>
          <a:p>
            <a:pPr lvl="3"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	 </a:t>
            </a:r>
            <a:r>
              <a:rPr lang="fr-FR" b="1" dirty="0" smtClean="0">
                <a:solidFill>
                  <a:srgbClr val="339966"/>
                </a:solidFill>
                <a:sym typeface="Monotype Sorts" pitchFamily="2" charset="2"/>
              </a:rPr>
              <a:t>Barotraumatismes de l ’oreille</a:t>
            </a:r>
            <a:endParaRPr lang="fr-FR" u="sng" dirty="0" smtClean="0">
              <a:sym typeface="Monotype Sorts" pitchFamily="2" charset="2"/>
            </a:endParaRPr>
          </a:p>
          <a:p>
            <a:pPr lvl="3"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	 </a:t>
            </a:r>
            <a:r>
              <a:rPr lang="fr-FR" b="1" dirty="0" smtClean="0">
                <a:solidFill>
                  <a:srgbClr val="00B050"/>
                </a:solidFill>
                <a:sym typeface="Monotype Sorts" pitchFamily="2" charset="2"/>
              </a:rPr>
              <a:t>Barotraumatismes des sinus</a:t>
            </a:r>
          </a:p>
          <a:p>
            <a:pPr lvl="3"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          </a:t>
            </a:r>
            <a:r>
              <a:rPr lang="fr-FR" b="1" dirty="0" smtClean="0">
                <a:solidFill>
                  <a:srgbClr val="00B050"/>
                </a:solidFill>
                <a:sym typeface="Monotype Sorts" pitchFamily="2" charset="2"/>
              </a:rPr>
              <a:t>Plaquage de masque</a:t>
            </a:r>
          </a:p>
          <a:p>
            <a:pPr lvl="3">
              <a:spcBef>
                <a:spcPct val="50000"/>
              </a:spcBef>
            </a:pPr>
            <a:endParaRPr lang="fr-FR" b="1" dirty="0" smtClean="0">
              <a:solidFill>
                <a:srgbClr val="00B050"/>
              </a:solidFill>
              <a:sym typeface="Monotype Sorts" pitchFamily="2" charset="2"/>
            </a:endParaRPr>
          </a:p>
          <a:p>
            <a:pPr lvl="2"/>
            <a:r>
              <a:rPr lang="fr-FR" b="1" dirty="0" smtClean="0">
                <a:sym typeface="Monotype Sorts" pitchFamily="2" charset="2"/>
              </a:rPr>
              <a:t> les accidents biochimiques</a:t>
            </a:r>
          </a:p>
          <a:p>
            <a:pPr lvl="2"/>
            <a:r>
              <a:rPr lang="fr-FR" b="1" dirty="0" smtClean="0">
                <a:solidFill>
                  <a:srgbClr val="339966"/>
                </a:solidFill>
                <a:sym typeface="Monotype Sorts" pitchFamily="2" charset="2"/>
              </a:rPr>
              <a:t>	</a:t>
            </a:r>
            <a:r>
              <a:rPr lang="fr-FR" dirty="0" smtClean="0">
                <a:sym typeface="Monotype Sorts" pitchFamily="2" charset="2"/>
              </a:rPr>
              <a:t> </a:t>
            </a:r>
            <a:r>
              <a:rPr lang="fr-FR" b="1" dirty="0" smtClean="0">
                <a:solidFill>
                  <a:srgbClr val="339966"/>
                </a:solidFill>
                <a:sym typeface="Monotype Sorts" pitchFamily="2" charset="2"/>
              </a:rPr>
              <a:t>Intoxication au CO2 (ivresse des profondeurs)</a:t>
            </a:r>
            <a:endParaRPr lang="fr-FR" dirty="0" smtClean="0">
              <a:sym typeface="Monotype Sorts" pitchFamily="2" charset="2"/>
            </a:endParaRPr>
          </a:p>
          <a:p>
            <a:pPr lvl="2">
              <a:buFont typeface="Monotype Sorts" pitchFamily="2" charset="2"/>
              <a:buChar char="å"/>
            </a:pPr>
            <a:endParaRPr lang="fr-FR" dirty="0" smtClean="0">
              <a:sym typeface="Monotype Sorts" pitchFamily="2" charset="2"/>
            </a:endParaRPr>
          </a:p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339966"/>
                </a:solidFill>
                <a:sym typeface="Monotype Sorts" pitchFamily="2" charset="2"/>
              </a:rPr>
              <a:t>	</a:t>
            </a:r>
            <a:r>
              <a:rPr lang="fr-FR" dirty="0" smtClean="0">
                <a:sym typeface="Monotype Sorts" pitchFamily="2" charset="2"/>
              </a:rPr>
              <a:t> </a:t>
            </a:r>
            <a:r>
              <a:rPr lang="fr-FR" b="1" dirty="0" smtClean="0">
                <a:sym typeface="Monotype Sorts" pitchFamily="2" charset="2"/>
              </a:rPr>
              <a:t>Les accidents divers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	          froid</a:t>
            </a:r>
          </a:p>
          <a:p>
            <a:pPr>
              <a:spcBef>
                <a:spcPct val="50000"/>
              </a:spcBef>
            </a:pPr>
            <a:endParaRPr lang="fr-FR" dirty="0" smtClean="0">
              <a:sym typeface="Monotype Sorts" pitchFamily="2" charset="2"/>
            </a:endParaRP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                </a:t>
            </a:r>
          </a:p>
          <a:p>
            <a:pPr>
              <a:spcBef>
                <a:spcPct val="50000"/>
              </a:spcBef>
            </a:pPr>
            <a:endParaRPr lang="fr-FR" dirty="0" smtClean="0">
              <a:sym typeface="Monotype Sorts" pitchFamily="2" charset="2"/>
            </a:endParaRPr>
          </a:p>
          <a:p>
            <a:pPr lvl="2">
              <a:buFont typeface="Monotype Sorts" pitchFamily="2" charset="2"/>
              <a:buChar char="å"/>
            </a:pPr>
            <a:endParaRPr lang="fr-FR" dirty="0">
              <a:sym typeface="Monotype Sorts" pitchFamily="2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91880" y="332656"/>
            <a:ext cx="2973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Types d’ accidents…..</a:t>
            </a:r>
            <a:endParaRPr lang="fr-FR" sz="2000" b="1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A746-0B6F-44C2-868B-98CFDB531A10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500063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:\Logo FF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4213" y="3243263"/>
            <a:ext cx="7918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2400" b="1"/>
          </a:p>
          <a:p>
            <a:pPr algn="l"/>
            <a:endParaRPr lang="en-US" sz="2400" b="1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51520" y="1134616"/>
            <a:ext cx="79208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000" b="1" dirty="0" smtClean="0"/>
              <a:t>Pour </a:t>
            </a:r>
            <a:r>
              <a:rPr lang="en-US" sz="2000" b="1" dirty="0" err="1"/>
              <a:t>leur</a:t>
            </a:r>
            <a:r>
              <a:rPr lang="en-US" sz="2000" b="1" dirty="0"/>
              <a:t> </a:t>
            </a:r>
            <a:r>
              <a:rPr lang="en-US" sz="2000" b="1" dirty="0" err="1" smtClean="0"/>
              <a:t>sécurité</a:t>
            </a:r>
            <a:r>
              <a:rPr lang="en-US" sz="2000" b="1" dirty="0" smtClean="0"/>
              <a:t>… </a:t>
            </a:r>
          </a:p>
          <a:p>
            <a:pPr>
              <a:defRPr/>
            </a:pPr>
            <a:r>
              <a:rPr lang="en-US" sz="2000" b="1" dirty="0" smtClean="0"/>
              <a:t>            …Les </a:t>
            </a:r>
            <a:r>
              <a:rPr lang="en-US" sz="2000" b="1" dirty="0" err="1"/>
              <a:t>pratiquants</a:t>
            </a:r>
            <a:r>
              <a:rPr lang="en-US" sz="2000" b="1" dirty="0"/>
              <a:t> </a:t>
            </a:r>
            <a:r>
              <a:rPr lang="en-US" sz="2000" b="1" dirty="0" err="1"/>
              <a:t>doivent</a:t>
            </a:r>
            <a:r>
              <a:rPr lang="en-US" sz="2000" b="1" dirty="0"/>
              <a:t> </a:t>
            </a:r>
            <a:r>
              <a:rPr lang="en-US" sz="2000" b="1" dirty="0" err="1"/>
              <a:t>avoir</a:t>
            </a:r>
            <a:r>
              <a:rPr lang="en-US" sz="2000" b="1" dirty="0"/>
              <a:t> à </a:t>
            </a:r>
            <a:r>
              <a:rPr lang="en-US" sz="2000" b="1" dirty="0" err="1"/>
              <a:t>leur</a:t>
            </a:r>
            <a:r>
              <a:rPr lang="en-US" sz="2000" b="1" dirty="0"/>
              <a:t> disposition </a:t>
            </a:r>
            <a:r>
              <a:rPr lang="en-US" sz="2000" b="1" dirty="0" err="1"/>
              <a:t>sur</a:t>
            </a:r>
            <a:r>
              <a:rPr lang="en-US" sz="2000" b="1" dirty="0"/>
              <a:t> les </a:t>
            </a:r>
            <a:r>
              <a:rPr lang="en-US" sz="2000" b="1" dirty="0" err="1"/>
              <a:t>lieux</a:t>
            </a:r>
            <a:r>
              <a:rPr lang="en-US" sz="2000" b="1" dirty="0"/>
              <a:t> de </a:t>
            </a:r>
            <a:r>
              <a:rPr lang="en-US" sz="2000" b="1" dirty="0" err="1" smtClean="0"/>
              <a:t>pratique</a:t>
            </a:r>
            <a:r>
              <a:rPr lang="en-US" sz="2000" b="1" dirty="0" smtClean="0"/>
              <a:t>…..</a:t>
            </a:r>
            <a:endParaRPr lang="en-US" sz="2000" b="1" dirty="0"/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395536" y="2780928"/>
            <a:ext cx="842449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/>
              <a:t>trousse</a:t>
            </a:r>
            <a:r>
              <a:rPr lang="en-US" dirty="0"/>
              <a:t> </a:t>
            </a:r>
            <a:r>
              <a:rPr lang="en-US" dirty="0" err="1"/>
              <a:t>pharmaceutique</a:t>
            </a:r>
            <a:r>
              <a:rPr lang="en-US" dirty="0"/>
              <a:t> de  </a:t>
            </a:r>
            <a:r>
              <a:rPr lang="en-US" dirty="0" smtClean="0"/>
              <a:t>Premiers Secours,</a:t>
            </a:r>
          </a:p>
          <a:p>
            <a:pPr algn="l">
              <a:buFontTx/>
              <a:buChar char="-"/>
            </a:pPr>
            <a:endParaRPr lang="en-US" dirty="0" smtClean="0"/>
          </a:p>
          <a:p>
            <a:pPr algn="l">
              <a:buFontTx/>
              <a:buChar char="-"/>
            </a:pPr>
            <a:endParaRPr lang="en-US" dirty="0"/>
          </a:p>
          <a:p>
            <a:pPr lvl="2">
              <a:buFontTx/>
              <a:buChar char="-"/>
            </a:pPr>
            <a:r>
              <a:rPr lang="en-US" dirty="0" smtClean="0"/>
              <a:t> Des  </a:t>
            </a:r>
            <a:r>
              <a:rPr lang="en-US" dirty="0" err="1" smtClean="0"/>
              <a:t>moyens</a:t>
            </a:r>
            <a:r>
              <a:rPr lang="en-US" dirty="0" smtClean="0"/>
              <a:t> </a:t>
            </a:r>
            <a:r>
              <a:rPr lang="en-US" dirty="0" err="1" smtClean="0"/>
              <a:t>d’oxygénothérapie</a:t>
            </a:r>
            <a:r>
              <a:rPr lang="en-US" dirty="0" smtClean="0"/>
              <a:t>,</a:t>
            </a:r>
          </a:p>
          <a:p>
            <a:pPr algn="l">
              <a:buFontTx/>
              <a:buChar char="-"/>
            </a:pPr>
            <a:endParaRPr lang="en-US" dirty="0" smtClean="0"/>
          </a:p>
          <a:p>
            <a:pPr algn="l"/>
            <a:r>
              <a:rPr lang="en-US" dirty="0" smtClean="0"/>
              <a:t>                                                    </a:t>
            </a:r>
            <a:endParaRPr lang="en-US" dirty="0"/>
          </a:p>
          <a:p>
            <a:pPr algn="l"/>
            <a:r>
              <a:rPr lang="en-US" dirty="0" smtClean="0"/>
              <a:t>			- Un </a:t>
            </a:r>
            <a:r>
              <a:rPr lang="en-US" dirty="0" err="1"/>
              <a:t>moyen</a:t>
            </a:r>
            <a:r>
              <a:rPr lang="en-US" dirty="0"/>
              <a:t> de liaison </a:t>
            </a:r>
            <a:r>
              <a:rPr lang="en-US" dirty="0" smtClean="0"/>
              <a:t>radio  VHF / </a:t>
            </a:r>
            <a:r>
              <a:rPr lang="en-US" dirty="0" err="1" smtClean="0"/>
              <a:t>Téléphone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341-6E7C-48BC-A812-D286FFBD4AA7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500063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AB9FF-F38A-49C8-95A9-D327AB67AD9C}" type="datetime1">
              <a:rPr lang="fr-FR" smtClean="0"/>
              <a:pPr>
                <a:defRPr/>
              </a:pPr>
              <a:t>21/03/2012</a:t>
            </a:fld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D56-25C1-47D3-9520-2522DFA8B26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2000232" y="2857496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AVEZ-VOUS</a:t>
            </a:r>
          </a:p>
          <a:p>
            <a:pPr algn="ctr"/>
            <a:r>
              <a:rPr lang="fr-FR" sz="2400" b="1" dirty="0" smtClean="0"/>
              <a:t>  </a:t>
            </a:r>
          </a:p>
          <a:p>
            <a:pPr algn="ctr"/>
            <a:r>
              <a:rPr lang="fr-FR" sz="2400" b="1" dirty="0" smtClean="0"/>
              <a:t>DES  </a:t>
            </a:r>
          </a:p>
          <a:p>
            <a:pPr algn="ctr"/>
            <a:endParaRPr lang="fr-FR" sz="2400" b="1" dirty="0" smtClean="0"/>
          </a:p>
          <a:p>
            <a:pPr algn="ctr"/>
            <a:r>
              <a:rPr lang="fr-FR" sz="2400" b="1" dirty="0" smtClean="0"/>
              <a:t>QUESTIONS </a:t>
            </a:r>
            <a:r>
              <a:rPr lang="fr-FR" sz="2400" b="1" dirty="0" smtClean="0"/>
              <a:t>?</a:t>
            </a:r>
            <a:endParaRPr lang="fr-FR" sz="2400" b="1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188640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323528" y="1052736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s’effectue</a:t>
            </a:r>
            <a:r>
              <a:rPr lang="en-US" dirty="0" smtClean="0"/>
              <a:t> </a:t>
            </a:r>
            <a:r>
              <a:rPr lang="en-US" dirty="0" err="1"/>
              <a:t>sous</a:t>
            </a:r>
            <a:r>
              <a:rPr lang="en-US" dirty="0"/>
              <a:t> le </a:t>
            </a:r>
            <a:r>
              <a:rPr lang="en-US" dirty="0" err="1"/>
              <a:t>contrôle</a:t>
            </a:r>
            <a:r>
              <a:rPr lang="en-US" dirty="0"/>
              <a:t> d’un club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école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plongée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répondre</a:t>
            </a:r>
            <a:r>
              <a:rPr lang="en-US" dirty="0"/>
              <a:t> à </a:t>
            </a:r>
            <a:r>
              <a:rPr lang="en-US" dirty="0" smtClean="0"/>
              <a:t>des dispositions:</a:t>
            </a:r>
          </a:p>
          <a:p>
            <a:r>
              <a:rPr lang="en-US" dirty="0" smtClean="0"/>
              <a:t>                  - techniques </a:t>
            </a:r>
            <a:r>
              <a:rPr lang="en-US" dirty="0"/>
              <a:t>en </a:t>
            </a:r>
            <a:r>
              <a:rPr lang="en-US" dirty="0" err="1" smtClean="0"/>
              <a:t>matière</a:t>
            </a:r>
            <a:r>
              <a:rPr lang="en-US" dirty="0" smtClean="0"/>
              <a:t> de </a:t>
            </a:r>
            <a:r>
              <a:rPr lang="en-US" dirty="0" err="1" smtClean="0"/>
              <a:t>sécurité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          - d ’</a:t>
            </a:r>
            <a:r>
              <a:rPr lang="en-US" dirty="0" err="1" smtClean="0"/>
              <a:t>encadrement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9B6E-3D97-43B7-898C-F2AE50691532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36004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1560" y="5301208"/>
            <a:ext cx="79208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L’ </a:t>
            </a:r>
            <a:r>
              <a:rPr lang="en-US" b="1" dirty="0" err="1" smtClean="0">
                <a:solidFill>
                  <a:srgbClr val="FF0000"/>
                </a:solidFill>
              </a:rPr>
              <a:t>encadrement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assuré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par 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		- un </a:t>
            </a:r>
            <a:r>
              <a:rPr lang="en-US" b="1" dirty="0" err="1">
                <a:solidFill>
                  <a:srgbClr val="FF0000"/>
                </a:solidFill>
              </a:rPr>
              <a:t>moniteur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		- un </a:t>
            </a:r>
            <a:r>
              <a:rPr lang="en-US" b="1" dirty="0" err="1" smtClean="0">
                <a:solidFill>
                  <a:srgbClr val="FF0000"/>
                </a:solidFill>
              </a:rPr>
              <a:t>plongeur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expérimenté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selon</a:t>
            </a:r>
            <a:r>
              <a:rPr lang="en-US" b="1" dirty="0">
                <a:solidFill>
                  <a:srgbClr val="FF0000"/>
                </a:solidFill>
              </a:rPr>
              <a:t> le type </a:t>
            </a:r>
            <a:r>
              <a:rPr lang="en-US" b="1" dirty="0" err="1">
                <a:solidFill>
                  <a:srgbClr val="FF0000"/>
                </a:solidFill>
              </a:rPr>
              <a:t>d’activité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5852" y="404664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LA   PLONGEE  AVEC  BOUTEILLES….</a:t>
            </a:r>
            <a:endParaRPr lang="fr-FR" sz="2800" b="1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564904"/>
            <a:ext cx="41764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E:\Logo FF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EA46A-E2F0-4DAC-9ADC-DD217527991D}" type="datetime1">
              <a:rPr lang="fr-FR" smtClean="0"/>
              <a:pPr>
                <a:defRPr/>
              </a:pPr>
              <a:t>21/03/2012</a:t>
            </a:fld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D56-25C1-47D3-9520-2522DFA8B2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4392488" cy="285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857356" y="428604"/>
            <a:ext cx="68911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La plongée subaquatique est un sport  libre…  </a:t>
            </a:r>
            <a:endParaRPr lang="fr-FR" sz="20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83568" y="188640"/>
            <a:ext cx="7776864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F0000"/>
                </a:solidFill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F0000"/>
                </a:solidFill>
              </a:rPr>
              <a:t>	</a:t>
            </a:r>
            <a:endParaRPr lang="fr-FR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fr-FR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rgbClr val="FF0000"/>
                </a:solidFill>
              </a:rPr>
              <a:t>Toutefois , la </a:t>
            </a:r>
            <a:r>
              <a:rPr lang="fr-FR" b="1" dirty="0">
                <a:solidFill>
                  <a:srgbClr val="FF0000"/>
                </a:solidFill>
              </a:rPr>
              <a:t>plongée </a:t>
            </a:r>
            <a:r>
              <a:rPr lang="fr-FR" b="1" dirty="0" smtClean="0">
                <a:solidFill>
                  <a:srgbClr val="FF0000"/>
                </a:solidFill>
              </a:rPr>
              <a:t>reste </a:t>
            </a:r>
            <a:r>
              <a:rPr lang="fr-FR" b="1" dirty="0">
                <a:solidFill>
                  <a:srgbClr val="FF0000"/>
                </a:solidFill>
              </a:rPr>
              <a:t>une activité à </a:t>
            </a:r>
            <a:r>
              <a:rPr lang="fr-FR" b="1" dirty="0" smtClean="0">
                <a:solidFill>
                  <a:srgbClr val="FF0000"/>
                </a:solidFill>
              </a:rPr>
              <a:t>risques « avec ou sans bouteilles ».</a:t>
            </a:r>
          </a:p>
          <a:p>
            <a:pPr>
              <a:spcBef>
                <a:spcPct val="50000"/>
              </a:spcBef>
            </a:pPr>
            <a:endParaRPr lang="fr-FR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fr-FR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fr-FR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fr-FR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fr-FR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fr-FR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fr-FR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fr-FR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F0000"/>
                </a:solidFill>
              </a:rPr>
              <a:t>	C ’est pourquoi une </a:t>
            </a:r>
            <a:r>
              <a:rPr lang="fr-FR" b="1" dirty="0" smtClean="0">
                <a:solidFill>
                  <a:srgbClr val="FF0000"/>
                </a:solidFill>
              </a:rPr>
              <a:t>connaissance </a:t>
            </a:r>
            <a:r>
              <a:rPr lang="fr-FR" b="1" dirty="0">
                <a:solidFill>
                  <a:srgbClr val="FF0000"/>
                </a:solidFill>
              </a:rPr>
              <a:t>des pathologies spécifiques à cette activité sont nécessaires pour une prise en charge efficiente.</a:t>
            </a:r>
          </a:p>
          <a:p>
            <a:pPr>
              <a:spcBef>
                <a:spcPct val="50000"/>
              </a:spcBef>
            </a:pPr>
            <a:endParaRPr lang="fr-FR" b="1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fr-FR" b="1" dirty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http://www.chasse-sous-marine.com/images/galerie/diaporama/sd/ivara_sd2_chasseur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204864"/>
            <a:ext cx="33123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E:\Logo FF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684213" y="620713"/>
            <a:ext cx="7921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/>
              <a:t>En milieu naturel, un directeur de </a:t>
            </a:r>
            <a:r>
              <a:rPr lang="fr-FR" sz="2400" b="1" dirty="0" smtClean="0"/>
              <a:t>plongée….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7BE0-4132-4A61-BEE3-B4BD663DAA7D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27584" y="551723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/>
              <a:t> est chargé d’organiser l’activité  et de coordonner les secours.</a:t>
            </a:r>
            <a:endParaRPr lang="fr-FR" b="1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332656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82809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E:\Logo F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NDEAU\Desktop\150px-Pavillon_rouge_avec_une_diagonale_blanch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013176"/>
            <a:ext cx="1428750" cy="914400"/>
          </a:xfrm>
          <a:prstGeom prst="rect">
            <a:avLst/>
          </a:prstGeom>
          <a:noFill/>
        </p:spPr>
      </p:pic>
      <p:pic>
        <p:nvPicPr>
          <p:cNvPr id="1027" name="Picture 3" descr="C:\Users\CANDEAU\Desktop\150px-Pavillon_rouge_à_croix_de_Saint_André_blanch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429000"/>
            <a:ext cx="1428750" cy="914400"/>
          </a:xfrm>
          <a:prstGeom prst="rect">
            <a:avLst/>
          </a:prstGeom>
          <a:noFill/>
        </p:spPr>
      </p:pic>
      <p:pic>
        <p:nvPicPr>
          <p:cNvPr id="1028" name="Picture 4" descr="C:\Users\CANDEAU\Desktop\150px-Alpha_flag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1428750" cy="95250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555776" y="1988840"/>
            <a:ext cx="4902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PAVILLON alpha du code  international</a:t>
            </a:r>
          </a:p>
          <a:p>
            <a:r>
              <a:rPr lang="fr-FR" b="1" dirty="0" smtClean="0"/>
              <a:t>  des signaux  maritimes.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292080" y="515719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Pavillon rouge avec</a:t>
            </a:r>
          </a:p>
          <a:p>
            <a:r>
              <a:rPr lang="fr-FR" b="1" dirty="0" smtClean="0"/>
              <a:t> une diagonale blanche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851920" y="3789040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Croix de Saint André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1187624" y="692696"/>
            <a:ext cx="4509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Pavillons de plongée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F281-57B7-4C5B-AE4D-1D5BC9D328C8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332656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E:\Logo FF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773238"/>
            <a:ext cx="2344737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1142976" y="260648"/>
            <a:ext cx="72454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r-FR" sz="2400" b="1" dirty="0" smtClean="0"/>
              <a:t>le </a:t>
            </a:r>
            <a:r>
              <a:rPr lang="fr-FR" sz="2400" b="1" dirty="0"/>
              <a:t>pavillon </a:t>
            </a:r>
            <a:r>
              <a:rPr lang="fr-FR" sz="2400" b="1" dirty="0" smtClean="0"/>
              <a:t>Alpha…</a:t>
            </a:r>
          </a:p>
          <a:p>
            <a:pPr algn="l">
              <a:spcBef>
                <a:spcPct val="50000"/>
              </a:spcBef>
              <a:defRPr/>
            </a:pPr>
            <a:r>
              <a:rPr lang="fr-FR" sz="2400" b="1" dirty="0" smtClean="0"/>
              <a:t>	… </a:t>
            </a:r>
            <a:r>
              <a:rPr lang="fr-FR" sz="2400" b="1" dirty="0"/>
              <a:t>délimite un périmètre de protection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467544" y="2348880"/>
            <a:ext cx="5256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/>
              <a:t>Il est de 50 mètres en </a:t>
            </a:r>
            <a:r>
              <a:rPr lang="fr-FR" b="1" dirty="0" smtClean="0"/>
              <a:t>eaux intérieures</a:t>
            </a:r>
            <a:endParaRPr lang="fr-FR" b="1" dirty="0"/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1403648" y="3068960"/>
            <a:ext cx="4680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/>
              <a:t>Il est de 100 mètres en mer</a:t>
            </a:r>
          </a:p>
        </p:txBody>
      </p:sp>
      <p:pic>
        <p:nvPicPr>
          <p:cNvPr id="71691" name="Picture 11" descr="Pavillon Alpha 30 X 40 Div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96752"/>
            <a:ext cx="9810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005263"/>
            <a:ext cx="5465763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5" name="Oval 15" descr="Diagonales larges vers le haut"/>
          <p:cNvSpPr>
            <a:spLocks noChangeArrowheads="1"/>
          </p:cNvSpPr>
          <p:nvPr/>
        </p:nvSpPr>
        <p:spPr bwMode="auto">
          <a:xfrm>
            <a:off x="1042988" y="4221163"/>
            <a:ext cx="3816350" cy="20161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696" name="AutoShape 16"/>
          <p:cNvSpPr>
            <a:spLocks noChangeArrowheads="1"/>
          </p:cNvSpPr>
          <p:nvPr/>
        </p:nvSpPr>
        <p:spPr bwMode="auto">
          <a:xfrm rot="1070413">
            <a:off x="4271155" y="2019202"/>
            <a:ext cx="2846070" cy="186221"/>
          </a:xfrm>
          <a:prstGeom prst="leftRightArrow">
            <a:avLst>
              <a:gd name="adj1" fmla="val 50000"/>
              <a:gd name="adj2" fmla="val 25424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587-8C59-42C0-AB00-BD2E34CA5113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260648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E:\Logo FFS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/>
      <p:bldP spid="71689" grpId="0"/>
      <p:bldP spid="71695" grpId="0" animBg="1"/>
      <p:bldP spid="716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NDEAU\Desktop\220px-Bouée_de_chasse_sous_mar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04664"/>
            <a:ext cx="6526508" cy="511256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043608" y="566124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Bouée de plongée avec pavillon rouge et diagonale blanche.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D0A7-BC93-4D8A-879C-86D253D46875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332656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23528" y="692696"/>
            <a:ext cx="79208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rgbClr val="339966"/>
                </a:solidFill>
                <a:sym typeface="Monotype Sorts" pitchFamily="2" charset="2"/>
              </a:rPr>
              <a:t>	 </a:t>
            </a:r>
            <a:r>
              <a:rPr lang="fr-FR" b="1" dirty="0">
                <a:solidFill>
                  <a:srgbClr val="339966"/>
                </a:solidFill>
                <a:sym typeface="Monotype Sorts" pitchFamily="2" charset="2"/>
              </a:rPr>
              <a:t>Les accidents mécaniques</a:t>
            </a:r>
            <a:endParaRPr lang="fr-FR" b="1" dirty="0">
              <a:sym typeface="Monotype Sorts" pitchFamily="2" charset="2"/>
            </a:endParaRPr>
          </a:p>
          <a:p>
            <a:pPr lvl="2">
              <a:spcBef>
                <a:spcPct val="50000"/>
              </a:spcBef>
              <a:buFont typeface="Monotype Sorts" pitchFamily="2" charset="2"/>
              <a:buChar char="å"/>
            </a:pPr>
            <a:r>
              <a:rPr lang="fr-FR" dirty="0" smtClean="0">
                <a:sym typeface="Monotype Sorts" pitchFamily="2" charset="2"/>
              </a:rPr>
              <a:t>les </a:t>
            </a:r>
            <a:r>
              <a:rPr lang="fr-FR" dirty="0">
                <a:sym typeface="Monotype Sorts" pitchFamily="2" charset="2"/>
              </a:rPr>
              <a:t>accidents barotraumatiques</a:t>
            </a:r>
            <a:endParaRPr lang="fr-FR" u="sng" dirty="0">
              <a:sym typeface="Monotype Sorts" pitchFamily="2" charset="2"/>
            </a:endParaRPr>
          </a:p>
          <a:p>
            <a:pPr lvl="2">
              <a:buFont typeface="Monotype Sorts" pitchFamily="2" charset="2"/>
              <a:buChar char="å"/>
            </a:pPr>
            <a:r>
              <a:rPr lang="fr-FR" dirty="0" smtClean="0">
                <a:sym typeface="Monotype Sorts" pitchFamily="2" charset="2"/>
              </a:rPr>
              <a:t> </a:t>
            </a:r>
            <a:r>
              <a:rPr lang="fr-FR" dirty="0">
                <a:sym typeface="Monotype Sorts" pitchFamily="2" charset="2"/>
              </a:rPr>
              <a:t>la surpression pulmonaire</a:t>
            </a:r>
          </a:p>
          <a:p>
            <a:endParaRPr lang="fr-FR" dirty="0" smtClean="0">
              <a:sym typeface="Monotype Sorts" pitchFamily="2" charset="2"/>
            </a:endParaRPr>
          </a:p>
          <a:p>
            <a:endParaRPr lang="fr-FR" dirty="0">
              <a:sym typeface="Monotype Sorts" pitchFamily="2" charset="2"/>
            </a:endParaRPr>
          </a:p>
          <a:p>
            <a:r>
              <a:rPr lang="fr-FR" dirty="0" smtClean="0">
                <a:solidFill>
                  <a:srgbClr val="339966"/>
                </a:solidFill>
                <a:sym typeface="Monotype Sorts" pitchFamily="2" charset="2"/>
              </a:rPr>
              <a:t>		 </a:t>
            </a:r>
            <a:r>
              <a:rPr lang="fr-FR" b="1" dirty="0" smtClean="0">
                <a:solidFill>
                  <a:srgbClr val="339966"/>
                </a:solidFill>
                <a:sym typeface="Monotype Sorts" pitchFamily="2" charset="2"/>
              </a:rPr>
              <a:t>Les accidents biophysiques</a:t>
            </a:r>
            <a:endParaRPr lang="fr-FR" b="1" dirty="0" smtClean="0">
              <a:sym typeface="Monotype Sorts" pitchFamily="2" charset="2"/>
            </a:endParaRPr>
          </a:p>
          <a:p>
            <a:pPr lvl="4">
              <a:buFont typeface="Monotype Sorts" pitchFamily="2" charset="2"/>
              <a:buChar char="å"/>
            </a:pPr>
            <a:r>
              <a:rPr lang="fr-FR" dirty="0" smtClean="0">
                <a:sym typeface="Monotype Sorts" pitchFamily="2" charset="2"/>
              </a:rPr>
              <a:t>accidents de décompression</a:t>
            </a:r>
          </a:p>
          <a:p>
            <a:pPr>
              <a:buFont typeface="Monotype Sorts" pitchFamily="2" charset="2"/>
              <a:buChar char="å"/>
            </a:pPr>
            <a:endParaRPr lang="fr-FR" dirty="0" smtClean="0">
              <a:sym typeface="Monotype Sorts" pitchFamily="2" charset="2"/>
            </a:endParaRPr>
          </a:p>
          <a:p>
            <a:pPr>
              <a:buFont typeface="Monotype Sorts" pitchFamily="2" charset="2"/>
              <a:buChar char="å"/>
            </a:pPr>
            <a:endParaRPr lang="fr-FR" dirty="0">
              <a:sym typeface="Monotype Sorts" pitchFamily="2" charset="2"/>
            </a:endParaRPr>
          </a:p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339966"/>
                </a:solidFill>
                <a:sym typeface="Monotype Sorts" pitchFamily="2" charset="2"/>
              </a:rPr>
              <a:t>			 </a:t>
            </a:r>
            <a:r>
              <a:rPr lang="fr-FR" b="1" dirty="0">
                <a:solidFill>
                  <a:srgbClr val="339966"/>
                </a:solidFill>
                <a:sym typeface="Monotype Sorts" pitchFamily="2" charset="2"/>
              </a:rPr>
              <a:t>Les accidents biochimiques</a:t>
            </a:r>
            <a:endParaRPr lang="fr-FR" b="1" dirty="0">
              <a:sym typeface="Monotype Sorts" pitchFamily="2" charset="2"/>
            </a:endParaRPr>
          </a:p>
          <a:p>
            <a:pPr lvl="6">
              <a:spcBef>
                <a:spcPct val="50000"/>
              </a:spcBef>
              <a:buFont typeface="Monotype Sorts" pitchFamily="2" charset="2"/>
              <a:buChar char="å"/>
            </a:pPr>
            <a:r>
              <a:rPr lang="fr-FR" dirty="0" smtClean="0">
                <a:sym typeface="Monotype Sorts" pitchFamily="2" charset="2"/>
              </a:rPr>
              <a:t>intoxication </a:t>
            </a:r>
            <a:r>
              <a:rPr lang="fr-FR" dirty="0">
                <a:sym typeface="Monotype Sorts" pitchFamily="2" charset="2"/>
              </a:rPr>
              <a:t>à l ’oxygène</a:t>
            </a:r>
          </a:p>
          <a:p>
            <a:pPr lvl="6">
              <a:spcBef>
                <a:spcPct val="50000"/>
              </a:spcBef>
              <a:buFont typeface="Monotype Sorts" pitchFamily="2" charset="2"/>
              <a:buChar char="å"/>
            </a:pPr>
            <a:r>
              <a:rPr lang="fr-FR" dirty="0" smtClean="0">
                <a:sym typeface="Monotype Sorts" pitchFamily="2" charset="2"/>
              </a:rPr>
              <a:t> </a:t>
            </a:r>
            <a:r>
              <a:rPr lang="fr-FR" dirty="0">
                <a:sym typeface="Monotype Sorts" pitchFamily="2" charset="2"/>
              </a:rPr>
              <a:t>intoxication au </a:t>
            </a:r>
            <a:r>
              <a:rPr lang="fr-FR" dirty="0" smtClean="0">
                <a:sym typeface="Monotype Sorts" pitchFamily="2" charset="2"/>
              </a:rPr>
              <a:t>CO2</a:t>
            </a:r>
            <a:endParaRPr lang="fr-FR" dirty="0">
              <a:sym typeface="Monotype Sorts" pitchFamily="2" charset="2"/>
            </a:endParaRPr>
          </a:p>
          <a:p>
            <a:pPr lvl="6">
              <a:spcBef>
                <a:spcPct val="50000"/>
              </a:spcBef>
              <a:buFont typeface="Monotype Sorts" pitchFamily="2" charset="2"/>
              <a:buChar char="å"/>
            </a:pPr>
            <a:r>
              <a:rPr lang="fr-FR" dirty="0" smtClean="0">
                <a:sym typeface="Monotype Sorts" pitchFamily="2" charset="2"/>
              </a:rPr>
              <a:t>intoxication </a:t>
            </a:r>
            <a:r>
              <a:rPr lang="fr-FR" dirty="0">
                <a:sym typeface="Monotype Sorts" pitchFamily="2" charset="2"/>
              </a:rPr>
              <a:t>à l </a:t>
            </a:r>
            <a:r>
              <a:rPr lang="fr-FR" dirty="0" smtClean="0">
                <a:sym typeface="Monotype Sorts" pitchFamily="2" charset="2"/>
              </a:rPr>
              <a:t>’azote</a:t>
            </a:r>
          </a:p>
          <a:p>
            <a:pPr>
              <a:spcBef>
                <a:spcPct val="50000"/>
              </a:spcBef>
              <a:buFont typeface="Monotype Sorts" pitchFamily="2" charset="2"/>
              <a:buChar char="å"/>
            </a:pPr>
            <a:endParaRPr lang="fr-FR" dirty="0">
              <a:sym typeface="Monotype Sorts" pitchFamily="2" charset="2"/>
            </a:endParaRPr>
          </a:p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339966"/>
                </a:solidFill>
                <a:sym typeface="Monotype Sorts" pitchFamily="2" charset="2"/>
              </a:rPr>
              <a:t>				 </a:t>
            </a:r>
            <a:r>
              <a:rPr lang="fr-FR" b="1" dirty="0">
                <a:solidFill>
                  <a:srgbClr val="339966"/>
                </a:solidFill>
                <a:sym typeface="Monotype Sorts" pitchFamily="2" charset="2"/>
              </a:rPr>
              <a:t>Les accidents divers</a:t>
            </a:r>
            <a:endParaRPr lang="fr-FR" b="1" dirty="0">
              <a:sym typeface="Monotype Sorts" pitchFamily="2" charset="2"/>
            </a:endParaRPr>
          </a:p>
          <a:p>
            <a:pPr>
              <a:spcBef>
                <a:spcPct val="50000"/>
              </a:spcBef>
            </a:pPr>
            <a:r>
              <a:rPr lang="fr-FR" dirty="0" smtClean="0">
                <a:sym typeface="Monotype Sorts" pitchFamily="2" charset="2"/>
              </a:rPr>
              <a:t>				 </a:t>
            </a:r>
            <a:r>
              <a:rPr lang="fr-FR" dirty="0">
                <a:sym typeface="Monotype Sorts" pitchFamily="2" charset="2"/>
              </a:rPr>
              <a:t>froid</a:t>
            </a:r>
            <a:endParaRPr lang="fr-FR" u="sng" dirty="0">
              <a:sym typeface="Monotype Sorts" pitchFamily="2" charset="2"/>
            </a:endParaRPr>
          </a:p>
        </p:txBody>
      </p:sp>
      <p:pic>
        <p:nvPicPr>
          <p:cNvPr id="4100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54393">
            <a:off x="6267364" y="1221600"/>
            <a:ext cx="22322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491880" y="332656"/>
            <a:ext cx="2973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Types d’ accidents…..</a:t>
            </a:r>
            <a:endParaRPr lang="fr-FR" sz="2000" b="1" dirty="0"/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237911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9C6F-45F2-4DE1-BD02-A4A9DC785A28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4285-62F0-437C-9CE5-DEE493FD07FC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500063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:\Logo F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85728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326</TotalTime>
  <Words>680</Words>
  <Application>Microsoft Office PowerPoint</Application>
  <PresentationFormat>Affichage à l'écran (4:3)</PresentationFormat>
  <Paragraphs>353</Paragraphs>
  <Slides>28</Slides>
  <Notes>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Civil</vt:lpstr>
      <vt:lpstr>Image Bitmap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Accidents de plongée</dc:title>
  <dc:creator>PC bernard</dc:creator>
  <cp:lastModifiedBy>Bernard</cp:lastModifiedBy>
  <cp:revision>52</cp:revision>
  <dcterms:created xsi:type="dcterms:W3CDTF">2011-04-30T07:43:03Z</dcterms:created>
  <dcterms:modified xsi:type="dcterms:W3CDTF">2012-03-21T14:44:08Z</dcterms:modified>
</cp:coreProperties>
</file>