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6"/>
  </p:notesMasterIdLst>
  <p:sldIdLst>
    <p:sldId id="256" r:id="rId2"/>
    <p:sldId id="270" r:id="rId3"/>
    <p:sldId id="271" r:id="rId4"/>
    <p:sldId id="272" r:id="rId5"/>
    <p:sldId id="273" r:id="rId6"/>
    <p:sldId id="277" r:id="rId7"/>
    <p:sldId id="287" r:id="rId8"/>
    <p:sldId id="278" r:id="rId9"/>
    <p:sldId id="279" r:id="rId10"/>
    <p:sldId id="280" r:id="rId11"/>
    <p:sldId id="282" r:id="rId12"/>
    <p:sldId id="266" r:id="rId13"/>
    <p:sldId id="260" r:id="rId14"/>
    <p:sldId id="264" r:id="rId15"/>
    <p:sldId id="289" r:id="rId16"/>
    <p:sldId id="285" r:id="rId17"/>
    <p:sldId id="288" r:id="rId18"/>
    <p:sldId id="274" r:id="rId19"/>
    <p:sldId id="275" r:id="rId20"/>
    <p:sldId id="276" r:id="rId21"/>
    <p:sldId id="281" r:id="rId22"/>
    <p:sldId id="258" r:id="rId23"/>
    <p:sldId id="286" r:id="rId24"/>
    <p:sldId id="284" r:id="rId2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9" autoAdjust="0"/>
    <p:restoredTop sz="86343" autoAdjust="0"/>
  </p:normalViewPr>
  <p:slideViewPr>
    <p:cSldViewPr>
      <p:cViewPr varScale="1">
        <p:scale>
          <a:sx n="42" d="100"/>
          <a:sy n="42" d="100"/>
        </p:scale>
        <p:origin x="-9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70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FC97A-5E85-4ED9-A163-86D23F470783}" type="datetimeFigureOut">
              <a:rPr lang="fr-FR" smtClean="0"/>
              <a:pPr/>
              <a:t>21/03/2012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7799D-0BC2-4EF2-B361-95B1E0C5242C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551903-8654-428E-933F-EC4D40A9D7AB}" type="slidenum">
              <a:rPr lang="fr-FR" smtClean="0"/>
              <a:pPr/>
              <a:t>2</a:t>
            </a:fld>
            <a:endParaRPr lang="fr-FR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buFontTx/>
              <a:buChar char="-"/>
            </a:pPr>
            <a:endParaRPr lang="fr-F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9684F1-16AE-4242-9CE8-50B4771803A8}" type="slidenum">
              <a:rPr lang="fr-FR" smtClean="0"/>
              <a:pPr/>
              <a:t>21</a:t>
            </a:fld>
            <a:endParaRPr lang="fr-F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/>
            <a:r>
              <a:rPr lang="fr-FR" smtClean="0">
                <a:cs typeface="Times New Roman" pitchFamily="18" charset="0"/>
              </a:rPr>
              <a:t>-</a:t>
            </a:r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08104F-9CCE-4C84-AB5D-83904509B17A}" type="slidenum">
              <a:rPr lang="fr-FR" smtClean="0"/>
              <a:pPr/>
              <a:t>3</a:t>
            </a:fld>
            <a:endParaRPr lang="fr-FR" smtClean="0"/>
          </a:p>
        </p:txBody>
      </p:sp>
      <p:sp>
        <p:nvSpPr>
          <p:cNvPr id="102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  <p:graphicFrame>
        <p:nvGraphicFramePr>
          <p:cNvPr id="1026" name="Object 1028"/>
          <p:cNvGraphicFramePr>
            <a:graphicFrameLocks noChangeAspect="1"/>
          </p:cNvGraphicFramePr>
          <p:nvPr/>
        </p:nvGraphicFramePr>
        <p:xfrm>
          <a:off x="2743200" y="7162800"/>
          <a:ext cx="1209675" cy="1190625"/>
        </p:xfrm>
        <a:graphic>
          <a:graphicData uri="http://schemas.openxmlformats.org/presentationml/2006/ole">
            <p:oleObj spid="_x0000_s1026" name="Photo Editor Photo" r:id="rId4" imgW="1209524" imgH="1190476" progId="">
              <p:embed/>
            </p:oleObj>
          </a:graphicData>
        </a:graphic>
      </p:graphicFrame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113A6-5EA7-40DF-9047-6F3838BD893B}" type="slidenum">
              <a:rPr lang="fr-FR" smtClean="0"/>
              <a:pPr/>
              <a:t>4</a:t>
            </a:fld>
            <a:endParaRPr lang="fr-FR" smtClean="0"/>
          </a:p>
        </p:txBody>
      </p:sp>
      <p:sp>
        <p:nvSpPr>
          <p:cNvPr id="33795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78E0B4-EF32-4E23-B9C0-D65861224A12}" type="slidenum">
              <a:rPr lang="fr-FR" smtClean="0"/>
              <a:pPr/>
              <a:t>5</a:t>
            </a:fld>
            <a:endParaRPr lang="fr-FR" smtClean="0"/>
          </a:p>
        </p:txBody>
      </p:sp>
      <p:sp>
        <p:nvSpPr>
          <p:cNvPr id="348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48E58-B936-4FB8-AAA1-B7552A3D4018}" type="slidenum">
              <a:rPr lang="fr-FR" smtClean="0"/>
              <a:pPr/>
              <a:t>6</a:t>
            </a:fld>
            <a:endParaRPr 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948E58-B936-4FB8-AAA1-B7552A3D4018}" type="slidenum">
              <a:rPr lang="fr-FR" smtClean="0"/>
              <a:pPr/>
              <a:t>7</a:t>
            </a:fld>
            <a:endParaRPr lang="fr-FR" smtClean="0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75D25C-644A-4818-ADD6-A6A7D4F32B98}" type="slidenum">
              <a:rPr lang="fr-FR" smtClean="0"/>
              <a:pPr/>
              <a:t>11</a:t>
            </a:fld>
            <a:endParaRPr lang="fr-FR" smtClean="0"/>
          </a:p>
        </p:txBody>
      </p:sp>
      <p:sp>
        <p:nvSpPr>
          <p:cNvPr id="3993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ECF98DA-B118-4BB9-A27B-759A796C5005}" type="slidenum">
              <a:rPr lang="fr-FR" smtClean="0"/>
              <a:pPr/>
              <a:t>18</a:t>
            </a:fld>
            <a:endParaRPr lang="fr-FR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buFontTx/>
              <a:buChar char="-"/>
            </a:pPr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7348BD-0F54-47B5-864C-EA43F591A324}" type="slidenum">
              <a:rPr lang="fr-FR" smtClean="0"/>
              <a:pPr/>
              <a:t>20</a:t>
            </a:fld>
            <a:endParaRPr lang="fr-FR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 eaLnBrk="1" hangingPunct="1">
              <a:buFontTx/>
              <a:buChar char="-"/>
            </a:pPr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FAC2F-289E-41E7-B0DD-0E72617DFAFE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2D6A8B-A783-4F3A-B3FF-877A214E8E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D3A09-8B8C-4B6B-B511-9CF893E862B0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62D6A8B-A783-4F3A-B3FF-877A214E8E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D570D-EE43-4099-AF9B-7C445FF5BC0B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66D1B-DD8B-439E-9898-805381B57392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62D6A8B-A783-4F3A-B3FF-877A214E8E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1A791-3172-4F0F-9FE1-E98D216BE51D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2D6A8B-A783-4F3A-B3FF-877A214E8E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DCB2E8C5-7894-4D6F-B0FB-A282B8A8790B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65BC22-1C31-4279-A60E-477495D8FCB9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62D6A8B-A783-4F3A-B3FF-877A214E8E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F0833-B88C-4D18-8A50-992811396E2C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62D6A8B-A783-4F3A-B3FF-877A214E8E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3FA84-799C-433F-A97E-A4E5EAD9D8F1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2D6A8B-A783-4F3A-B3FF-877A214E8EE7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2D6A8B-A783-4F3A-B3FF-877A214E8E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8B172-2B38-4216-884A-8615F2F6D407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62D6A8B-A783-4F3A-B3FF-877A214E8E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2FC5911-8456-40CD-9336-A19D36877B79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r>
              <a:rPr lang="fr-FR" smtClean="0"/>
              <a:t>Gence Bernard</a:t>
            </a:r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E61E180-F32D-476E-B549-32B4EBE90175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r>
              <a:rPr lang="fr-FR" smtClean="0"/>
              <a:t>Gence Bernard</a:t>
            </a:r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62D6A8B-A783-4F3A-B3FF-877A214E8EE7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5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16.gif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23.png"/><Relationship Id="rId7" Type="http://schemas.openxmlformats.org/officeDocument/2006/relationships/image" Target="../media/image27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gi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79512" y="620688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/>
              <a:t>Catégories de Baignades</a:t>
            </a:r>
          </a:p>
          <a:p>
            <a:pPr algn="ctr"/>
            <a:r>
              <a:rPr lang="fr-FR" sz="3600" b="1" dirty="0" smtClean="0"/>
              <a:t> &amp; </a:t>
            </a:r>
          </a:p>
          <a:p>
            <a:pPr algn="ctr"/>
            <a:r>
              <a:rPr lang="fr-FR" sz="3600" b="1" dirty="0" smtClean="0"/>
              <a:t>Balisage en Bordure de Littoral </a:t>
            </a:r>
            <a:endParaRPr lang="fr-FR" sz="3600" b="1" dirty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41753-924F-4EA1-9373-E730F80DB348}" type="datetime1">
              <a:rPr lang="fr-FR" smtClean="0"/>
              <a:pPr/>
              <a:t>21/03/2012</a:t>
            </a:fld>
            <a:endParaRPr lang="fr-FR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72462" y="785794"/>
            <a:ext cx="664642" cy="7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2" descr="balisage-des-cot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2852936"/>
            <a:ext cx="6786610" cy="3433584"/>
          </a:xfrm>
          <a:prstGeom prst="rect">
            <a:avLst/>
          </a:prstGeom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1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INQ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336" y="0"/>
            <a:ext cx="863600" cy="10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6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19AA82F-CE5F-43BE-AADA-F21557971454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10</a:t>
            </a:fld>
            <a:endParaRPr lang="fr-FR"/>
          </a:p>
        </p:txBody>
      </p:sp>
      <p:pic>
        <p:nvPicPr>
          <p:cNvPr id="7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1142976" cy="1142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195513" y="188913"/>
            <a:ext cx="6553200" cy="1143000"/>
          </a:xfrm>
        </p:spPr>
        <p:txBody>
          <a:bodyPr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        Le Balisage </a:t>
            </a:r>
            <a:br>
              <a:rPr lang="fr-F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des lieux de baignade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1643063"/>
            <a:ext cx="77724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fr-FR" sz="2400" dirty="0" smtClean="0"/>
              <a:t>Grand bain délimité par des bouées jaunes/orangés reliées par un filin.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fr-FR" sz="2400" dirty="0" smtClean="0"/>
              <a:t>Petit bain de maximum 1,5 mètres délimité par des clôtures.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fr-FR" sz="2400" dirty="0" smtClean="0"/>
              <a:t>Chenaux de navigation spécifiques:</a:t>
            </a:r>
          </a:p>
          <a:p>
            <a:pPr lvl="2" eaLnBrk="1" hangingPunct="1">
              <a:lnSpc>
                <a:spcPct val="90000"/>
              </a:lnSpc>
              <a:buClrTx/>
              <a:buFont typeface="Wingdings" pitchFamily="2" charset="2"/>
              <a:buChar char="ü"/>
            </a:pPr>
            <a:r>
              <a:rPr lang="fr-FR" sz="2400" dirty="0" smtClean="0"/>
              <a:t>Planches à voile</a:t>
            </a:r>
          </a:p>
          <a:p>
            <a:pPr lvl="2" eaLnBrk="1" hangingPunct="1">
              <a:lnSpc>
                <a:spcPct val="90000"/>
              </a:lnSpc>
              <a:buClrTx/>
              <a:buFont typeface="Wingdings" pitchFamily="2" charset="2"/>
              <a:buChar char="ü"/>
            </a:pPr>
            <a:r>
              <a:rPr lang="fr-FR" sz="2400" dirty="0" smtClean="0"/>
              <a:t>Bateaux à moteurs ou à voile</a:t>
            </a:r>
          </a:p>
          <a:p>
            <a:pPr lvl="2" eaLnBrk="1" hangingPunct="1">
              <a:lnSpc>
                <a:spcPct val="90000"/>
              </a:lnSpc>
              <a:buClrTx/>
              <a:buFont typeface="Wingdings" pitchFamily="2" charset="2"/>
              <a:buChar char="ü"/>
            </a:pPr>
            <a:r>
              <a:rPr lang="fr-FR" sz="2400" dirty="0" smtClean="0"/>
              <a:t>Sports de vitesse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fr-FR" sz="2400" dirty="0" smtClean="0"/>
              <a:t>Balisage des points dangereux.</a:t>
            </a:r>
          </a:p>
          <a:p>
            <a:pPr eaLnBrk="1" hangingPunct="1">
              <a:lnSpc>
                <a:spcPct val="90000"/>
              </a:lnSpc>
              <a:buClrTx/>
              <a:buFont typeface="Wingdings" pitchFamily="2" charset="2"/>
              <a:buChar char="Ø"/>
            </a:pPr>
            <a:r>
              <a:rPr lang="fr-FR" sz="2400" dirty="0" smtClean="0"/>
              <a:t>Balisage visible et résistant au mauvais  temps.</a:t>
            </a:r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936625" cy="10075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17780333-9F20-4ACD-AC97-3FFE220B00FD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6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tx1"/>
                </a:solidFill>
              </a:rPr>
              <a:t>Les Bouées de Balisage…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3528" y="1628800"/>
            <a:ext cx="4087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Il existe 4 types de bouées de balisage: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467544" y="2204864"/>
            <a:ext cx="50722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les Chenaux Traversiers</a:t>
            </a:r>
          </a:p>
          <a:p>
            <a:r>
              <a:rPr lang="fr-FR" dirty="0" smtClean="0"/>
              <a:t>«Bouée  reliée par une chaine / surface – fond »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pic>
        <p:nvPicPr>
          <p:cNvPr id="7" name="Image 6" descr="Bouée de ri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5157192"/>
            <a:ext cx="654720" cy="798736"/>
          </a:xfrm>
          <a:prstGeom prst="rect">
            <a:avLst/>
          </a:prstGeom>
        </p:spPr>
      </p:pic>
      <p:pic>
        <p:nvPicPr>
          <p:cNvPr id="9" name="Image 8" descr="Bouees de balisage_bande de rive babor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96136" y="2132856"/>
            <a:ext cx="1198240" cy="1152128"/>
          </a:xfrm>
          <a:prstGeom prst="rect">
            <a:avLst/>
          </a:prstGeom>
        </p:spPr>
      </p:pic>
      <p:pic>
        <p:nvPicPr>
          <p:cNvPr id="10" name="Image 9" descr="bouees de balisage_bande de rive tribord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52320" y="2060848"/>
            <a:ext cx="1152128" cy="11130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940152" y="3356992"/>
            <a:ext cx="24368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« Bâbord  /  Tribord »</a:t>
            </a:r>
          </a:p>
        </p:txBody>
      </p:sp>
      <p:pic>
        <p:nvPicPr>
          <p:cNvPr id="13" name="Image 12" descr="Bouees_Chenal-zone-bai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8104" y="3933056"/>
            <a:ext cx="2514600" cy="762000"/>
          </a:xfrm>
          <a:prstGeom prst="rect">
            <a:avLst/>
          </a:prstGeom>
        </p:spPr>
      </p:pic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9EF2D-DC0C-493D-AFEC-CFC388503244}" type="datetime1">
              <a:rPr lang="fr-FR" smtClean="0"/>
              <a:pPr/>
              <a:t>21/03/2012</a:t>
            </a:fld>
            <a:endParaRPr lang="fr-FR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336" y="332656"/>
            <a:ext cx="736650" cy="849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467544" y="350100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Pour la Bande de Rive</a:t>
            </a:r>
          </a:p>
          <a:p>
            <a:r>
              <a:rPr lang="fr-FR" dirty="0" smtClean="0"/>
              <a:t>« zone des 300 m  »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95536" y="4509120"/>
            <a:ext cx="54360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Pour la Zone interdite aux  engins motorisés</a:t>
            </a:r>
          </a:p>
          <a:p>
            <a:r>
              <a:rPr lang="fr-FR" dirty="0" smtClean="0"/>
              <a:t>«Bouée  reliée par une chaine / surface – fond »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95536" y="55892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 smtClean="0"/>
              <a:t>Pour la Zone réservée à la baignade</a:t>
            </a:r>
          </a:p>
          <a:p>
            <a:r>
              <a:rPr lang="fr-FR" dirty="0" smtClean="0"/>
              <a:t>« reliée par un filin flottant »</a:t>
            </a:r>
            <a:endParaRPr lang="fr-FR" dirty="0"/>
          </a:p>
        </p:txBody>
      </p:sp>
      <p:sp>
        <p:nvSpPr>
          <p:cNvPr id="19" name="Espace réservé du numéro de diapositive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20" name="Picture 9" descr="E:\Logo FFSS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balisage_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204864"/>
            <a:ext cx="7167676" cy="4032448"/>
          </a:xfrm>
          <a:prstGeom prst="rect">
            <a:avLst/>
          </a:prstGeom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/>
          </a:bodyPr>
          <a:lstStyle/>
          <a:p>
            <a:r>
              <a:rPr lang="fr-FR" sz="3200" b="1" dirty="0" smtClean="0">
                <a:solidFill>
                  <a:schemeClr val="tx1"/>
                </a:solidFill>
              </a:rPr>
              <a:t>Le Balisage des Zones de bains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123728" y="1628800"/>
            <a:ext cx="50882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/>
              <a:t>Z</a:t>
            </a:r>
            <a:r>
              <a:rPr lang="fr-FR" sz="2000" dirty="0" smtClean="0"/>
              <a:t>one </a:t>
            </a:r>
            <a:r>
              <a:rPr lang="fr-FR" sz="2000" b="1" dirty="0" smtClean="0"/>
              <a:t>R</a:t>
            </a:r>
            <a:r>
              <a:rPr lang="fr-FR" sz="2000" dirty="0" smtClean="0"/>
              <a:t>éservée </a:t>
            </a:r>
            <a:r>
              <a:rPr lang="fr-FR" sz="2000" b="1" dirty="0" smtClean="0"/>
              <a:t>U</a:t>
            </a:r>
            <a:r>
              <a:rPr lang="fr-FR" sz="2000" dirty="0" smtClean="0"/>
              <a:t>niquement aux </a:t>
            </a:r>
            <a:r>
              <a:rPr lang="fr-FR" sz="2000" b="1" dirty="0" smtClean="0"/>
              <a:t>B</a:t>
            </a:r>
            <a:r>
              <a:rPr lang="fr-FR" sz="2000" dirty="0" smtClean="0"/>
              <a:t>aigneurs</a:t>
            </a:r>
            <a:endParaRPr lang="fr-FR" sz="20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C2B201-AC26-4A6E-A6A6-92CEE778B3CB}" type="datetime1">
              <a:rPr lang="fr-FR" smtClean="0"/>
              <a:pPr/>
              <a:t>21/03/2012</a:t>
            </a:fld>
            <a:endParaRPr lang="fr-FR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404664"/>
            <a:ext cx="664642" cy="7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13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 smtClean="0">
                <a:solidFill>
                  <a:schemeClr val="tx1"/>
                </a:solidFill>
              </a:rPr>
              <a:t>Le Balisage des 300 mètres</a:t>
            </a:r>
            <a:endParaRPr lang="fr-FR" sz="3600" dirty="0">
              <a:solidFill>
                <a:schemeClr val="tx1"/>
              </a:solidFill>
            </a:endParaRPr>
          </a:p>
        </p:txBody>
      </p:sp>
      <p:pic>
        <p:nvPicPr>
          <p:cNvPr id="6" name="Image 5" descr="balisage_p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2348880"/>
            <a:ext cx="6840760" cy="381642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827584" y="1556792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	C’est la zone délimitant la limite de police des baignades &amp; activités nautiques du maire de la commune.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B64C37-640F-4405-A315-AC3795030995}" type="datetime1">
              <a:rPr lang="fr-FR" smtClean="0"/>
              <a:pPr/>
              <a:t>21/03/2012</a:t>
            </a:fld>
            <a:endParaRPr lang="fr-FR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260648"/>
            <a:ext cx="664642" cy="777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10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93-6B32-4199-B02E-1F9CB1E7AEDF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15</a:t>
            </a:fld>
            <a:endParaRPr lang="fr-FR"/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95536" y="1124744"/>
            <a:ext cx="8424936" cy="4847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Il faut avant tout définir ce qu'est le sens conventionnel de lecture de ces balises.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Le sens conventionnel est le sens que suit le bateau en allant de la haute mer vers la terre.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dirty="0" smtClean="0"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Donc en allant vers la terre, en entrant dans un port, une rivière, un abri... les marques tribord sont à droite et les marques </a:t>
            </a:r>
            <a:r>
              <a:rPr kumimoji="0" lang="fr-FR" sz="19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babord</a:t>
            </a:r>
            <a:r>
              <a:rPr kumimoji="0" lang="fr-FR" sz="1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sont à gauche.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  <a:cs typeface="Arial" charset="0"/>
              </a:rPr>
              <a:t>	                BABORD = Gauche</a:t>
            </a: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</a:t>
            </a:r>
            <a:r>
              <a:rPr kumimoji="0" lang="fr-FR" sz="1900" b="1" i="0" u="none" strike="noStrike" cap="none" normalizeH="0" baseline="0" dirty="0" smtClean="0">
                <a:ln>
                  <a:noFill/>
                </a:ln>
                <a:solidFill>
                  <a:srgbClr val="228B22"/>
                </a:solidFill>
                <a:effectLst/>
                <a:latin typeface="Arial" charset="0"/>
                <a:cs typeface="Arial" charset="0"/>
              </a:rPr>
              <a:t>TRIBORD = Droite</a:t>
            </a:r>
            <a:endParaRPr kumimoji="0" lang="fr-FR" sz="1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9458" name="AutoShape 2" descr="http://www.e-plaisance.com/img/plaisance/cours/balises/planche_sensconv.jpg"/>
          <p:cNvSpPr>
            <a:spLocks noChangeAspect="1" noChangeArrowheads="1"/>
          </p:cNvSpPr>
          <p:nvPr/>
        </p:nvSpPr>
        <p:spPr bwMode="auto">
          <a:xfrm>
            <a:off x="155575" y="161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204864"/>
            <a:ext cx="421957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357290" y="714356"/>
            <a:ext cx="60404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2000" b="1" dirty="0" smtClean="0">
                <a:latin typeface="Arial" charset="0"/>
                <a:cs typeface="Arial" charset="0"/>
              </a:rPr>
              <a:t>Le sens conventionnel d’entrée dans un chenal:</a:t>
            </a:r>
            <a:endParaRPr lang="fr-FR" sz="2000" dirty="0" smtClean="0">
              <a:latin typeface="Arial" charset="0"/>
              <a:cs typeface="Arial" charset="0"/>
            </a:endParaRPr>
          </a:p>
        </p:txBody>
      </p:sp>
      <p:pic>
        <p:nvPicPr>
          <p:cNvPr id="9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Gence\Mes documents\Downloads\Balisage Maritime\balise_cardi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3429000"/>
            <a:ext cx="2304256" cy="2843808"/>
          </a:xfrm>
          <a:prstGeom prst="rect">
            <a:avLst/>
          </a:prstGeom>
          <a:noFill/>
        </p:spPr>
      </p:pic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14348" y="260648"/>
            <a:ext cx="7820052" cy="758952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chemeClr val="tx1"/>
                </a:solidFill>
              </a:rPr>
              <a:t>Le Balisage des points dangereux (navigation)…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611560" y="4725144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  Les marques cardinales indiquent</a:t>
            </a:r>
          </a:p>
          <a:p>
            <a:r>
              <a:rPr lang="fr-FR" dirty="0" smtClean="0"/>
              <a:t> des dangers apparus le long des côtes</a:t>
            </a:r>
            <a:endParaRPr lang="fr-FR" dirty="0"/>
          </a:p>
        </p:txBody>
      </p:sp>
      <p:sp>
        <p:nvSpPr>
          <p:cNvPr id="9" name="Rectangle 8"/>
          <p:cNvSpPr/>
          <p:nvPr/>
        </p:nvSpPr>
        <p:spPr>
          <a:xfrm>
            <a:off x="1403648" y="4293096"/>
            <a:ext cx="22765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Le système cardinal: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51520" y="2420888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Pour plus de sécurité, signaler les endroits dangereux tels que:</a:t>
            </a:r>
          </a:p>
          <a:p>
            <a:r>
              <a:rPr lang="fr-FR" dirty="0" smtClean="0"/>
              <a:t>Rochers, Epaves, Fosses, ou autres, qui  peuvent être utilement indiqués par panneaux.</a:t>
            </a:r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395536" y="1628800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     Avec l’autorisation du préfet maritime, prise par arrêté, des bouées peuvent être mises en place sur  l’eau.</a:t>
            </a:r>
            <a:endParaRPr lang="fr-FR" dirty="0"/>
          </a:p>
        </p:txBody>
      </p:sp>
      <p:pic>
        <p:nvPicPr>
          <p:cNvPr id="11" name="Image 10" descr="Bouée_Danger isolé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2060848"/>
            <a:ext cx="1008112" cy="1234064"/>
          </a:xfrm>
          <a:prstGeom prst="rect">
            <a:avLst/>
          </a:prstGeom>
        </p:spPr>
      </p:pic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68A21-EC95-4D44-9E21-7DFEEDF438FF}" type="datetime1">
              <a:rPr lang="fr-FR" smtClean="0"/>
              <a:pPr/>
              <a:t>21/03/2012</a:t>
            </a:fld>
            <a:endParaRPr lang="fr-FR"/>
          </a:p>
        </p:txBody>
      </p:sp>
      <p:pic>
        <p:nvPicPr>
          <p:cNvPr id="1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72400" y="188640"/>
            <a:ext cx="664642" cy="99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12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285728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E0021-A8DB-4858-BF42-1CD690B9FBA4}" type="datetime1">
              <a:rPr lang="fr-FR" smtClean="0"/>
              <a:pPr/>
              <a:t>21/03/2012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17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843808" y="692696"/>
            <a:ext cx="2954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BALISAGE SUITE………</a:t>
            </a:r>
            <a:endParaRPr lang="fr-FR" b="1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844824"/>
            <a:ext cx="1295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1979712" y="2204864"/>
            <a:ext cx="2874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Marques d’eaux saines</a:t>
            </a:r>
            <a:endParaRPr lang="fr-FR" b="1" dirty="0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852936"/>
            <a:ext cx="2143125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2123728" y="3212976"/>
            <a:ext cx="2367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Marques spéciales</a:t>
            </a:r>
            <a:endParaRPr lang="fr-FR" b="1" dirty="0"/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4077072"/>
            <a:ext cx="1247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077072"/>
            <a:ext cx="12477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ZoneTexte 11"/>
          <p:cNvSpPr txBox="1"/>
          <p:nvPr/>
        </p:nvSpPr>
        <p:spPr>
          <a:xfrm>
            <a:off x="2123728" y="4437112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Les marques latérales</a:t>
            </a:r>
            <a:endParaRPr lang="fr-FR" b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5868144" y="5013176"/>
            <a:ext cx="914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bâbord</a:t>
            </a:r>
            <a:endParaRPr lang="fr-FR" dirty="0"/>
          </a:p>
        </p:txBody>
      </p:sp>
      <p:sp>
        <p:nvSpPr>
          <p:cNvPr id="14" name="ZoneTexte 13"/>
          <p:cNvSpPr txBox="1"/>
          <p:nvPr/>
        </p:nvSpPr>
        <p:spPr>
          <a:xfrm>
            <a:off x="7452320" y="5013176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tribord</a:t>
            </a:r>
            <a:endParaRPr lang="fr-FR" dirty="0"/>
          </a:p>
        </p:txBody>
      </p:sp>
      <p:pic>
        <p:nvPicPr>
          <p:cNvPr id="19462" name="Picture 6" descr="C:\Users\CANDEAU\Desktop\Chenal_traversier_tribord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5445224"/>
            <a:ext cx="542925" cy="866775"/>
          </a:xfrm>
          <a:prstGeom prst="rect">
            <a:avLst/>
          </a:prstGeom>
          <a:noFill/>
        </p:spPr>
      </p:pic>
      <p:pic>
        <p:nvPicPr>
          <p:cNvPr id="19463" name="Picture 7" descr="C:\Users\CANDEAU\Desktop\Chenal_traversier_babord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5445224"/>
            <a:ext cx="542925" cy="866775"/>
          </a:xfrm>
          <a:prstGeom prst="rect">
            <a:avLst/>
          </a:prstGeom>
          <a:noFill/>
        </p:spPr>
      </p:pic>
      <p:pic>
        <p:nvPicPr>
          <p:cNvPr id="16" name="Picture 9" descr="E:\Logo FFS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2" grpId="0"/>
      <p:bldP spid="13" grpId="0"/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La Signalisation du poste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971550" y="1527175"/>
            <a:ext cx="7834313" cy="457200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dirty="0" smtClean="0"/>
              <a:t>Signalé par des flèches de Genève.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dirty="0" smtClean="0"/>
              <a:t>Implanté en fonction de la topographie.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dirty="0" smtClean="0"/>
              <a:t>Implanté en milieu de Zone Surveillée.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dirty="0" smtClean="0"/>
              <a:t>Desservi par une voie carrossable.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dirty="0" smtClean="0"/>
              <a:t>Si possible équipé d’une D.Z.</a:t>
            </a:r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dirty="0" smtClean="0"/>
          </a:p>
          <a:p>
            <a:pPr marL="274320" indent="-274320" eaLnBrk="1" fontAlgn="auto" hangingPunct="1"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dirty="0" smtClean="0"/>
              <a:t>Il est peint en blanc avec la mention 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fr-FR" b="1" dirty="0" smtClean="0">
                <a:solidFill>
                  <a:srgbClr val="FF0000"/>
                </a:solidFill>
              </a:rPr>
              <a:t>           « POSTE DE SECOURS</a:t>
            </a:r>
            <a:r>
              <a:rPr lang="fr-FR" dirty="0" smtClean="0"/>
              <a:t> « 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260648"/>
            <a:ext cx="863600" cy="93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77547C98-CCAE-44B6-A142-BF8CEC40C225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9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9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N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188640"/>
            <a:ext cx="863600" cy="10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6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51EB586-B38C-422C-8455-CA895F785713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19</a:t>
            </a:fld>
            <a:endParaRPr lang="fr-FR"/>
          </a:p>
        </p:txBody>
      </p:sp>
      <p:pic>
        <p:nvPicPr>
          <p:cNvPr id="7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188913"/>
            <a:ext cx="77724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4000" b="1" dirty="0" smtClean="0">
                <a:solidFill>
                  <a:schemeClr val="tx1"/>
                </a:solidFill>
                <a:latin typeface="+mn-lt"/>
              </a:rPr>
              <a:t>Les Différentes catégories</a:t>
            </a:r>
            <a:br>
              <a:rPr lang="fr-FR" sz="4000" b="1" dirty="0" smtClean="0">
                <a:solidFill>
                  <a:schemeClr val="tx1"/>
                </a:solidFill>
                <a:latin typeface="+mn-lt"/>
              </a:rPr>
            </a:br>
            <a:r>
              <a:rPr lang="fr-FR" sz="4000" b="1" dirty="0" smtClean="0">
                <a:solidFill>
                  <a:schemeClr val="tx1"/>
                </a:solidFill>
                <a:latin typeface="+mn-lt"/>
              </a:rPr>
              <a:t> de Baignades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755650" y="1773238"/>
            <a:ext cx="7772400" cy="4114800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fr-FR" sz="2400" dirty="0" smtClean="0"/>
              <a:t>Lieux aménagés où la sécurité des baigneurs est assurée.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fr-FR" sz="24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fr-FR" sz="2400" dirty="0" smtClean="0"/>
              <a:t>Lieux où le public se baigne à ses risques et périls.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fr-FR" sz="24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fr-FR" sz="2400" dirty="0" smtClean="0"/>
              <a:t>Lieux dangereux avec baignade interdite.</a:t>
            </a:r>
          </a:p>
          <a:p>
            <a:pPr eaLnBrk="1" hangingPunct="1"/>
            <a:endParaRPr lang="fr-FR" sz="2400" dirty="0" smtClean="0"/>
          </a:p>
          <a:p>
            <a:pPr algn="ctr" eaLnBrk="1" hangingPunct="1">
              <a:buFontTx/>
              <a:buNone/>
            </a:pPr>
            <a:r>
              <a:rPr lang="fr-FR" sz="2400" b="1" dirty="0" smtClean="0"/>
              <a:t>La signalisation au public de ces différentes catégories est obligatoire</a:t>
            </a:r>
          </a:p>
        </p:txBody>
      </p:sp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863600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000AA90B-F4F9-4AEA-9F32-FEF2C82C5A70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2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150" y="-171450"/>
            <a:ext cx="5945188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Le Poste de Secours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39750" y="1844675"/>
            <a:ext cx="77724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fr-FR" sz="2400" b="1" dirty="0" smtClean="0"/>
          </a:p>
          <a:p>
            <a:pPr eaLnBrk="1" hangingPunct="1"/>
            <a:endParaRPr lang="fr-FR" sz="2400" b="1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fr-FR" sz="2400" dirty="0" smtClean="0"/>
              <a:t>Servir de point d’information.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fr-FR" sz="24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fr-FR" sz="2400" dirty="0" smtClean="0"/>
              <a:t>Servir de point d’accueil.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fr-FR" sz="24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fr-FR" sz="2400" dirty="0" smtClean="0"/>
              <a:t>Servir de point de communication.</a:t>
            </a:r>
          </a:p>
        </p:txBody>
      </p:sp>
      <p:pic>
        <p:nvPicPr>
          <p:cNvPr id="37892" name="Picture 5" descr="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2781300"/>
            <a:ext cx="291623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24328" y="188640"/>
            <a:ext cx="863600" cy="108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2" name="Espace réservé de la date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D912E4E-D25A-4F75-9618-26A799CE6AFC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9" name="Rectangle 8"/>
          <p:cNvSpPr/>
          <p:nvPr/>
        </p:nvSpPr>
        <p:spPr>
          <a:xfrm>
            <a:off x="539552" y="1628800"/>
            <a:ext cx="4320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b="1" dirty="0" smtClean="0"/>
              <a:t>Il a plusieurs fonctions :</a:t>
            </a:r>
            <a:endParaRPr lang="fr-FR" sz="2400" dirty="0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11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/>
          <a:lstStyle/>
          <a:p>
            <a:pPr eaLnBrk="1" hangingPunct="1"/>
            <a:r>
              <a:rPr lang="fr-FR" sz="3600" b="1" dirty="0" smtClean="0">
                <a:solidFill>
                  <a:schemeClr val="tx1"/>
                </a:solidFill>
              </a:rPr>
              <a:t>Les Panneaux d’affichage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981200"/>
            <a:ext cx="41910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fr-FR" sz="2400" b="1" u="sng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fr-FR" sz="2400" dirty="0" smtClean="0"/>
              <a:t>Plan de la plage,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fr-FR" sz="24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fr-FR" sz="2400" dirty="0" smtClean="0"/>
              <a:t>Arrêtés municipaux,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fr-FR" sz="24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fr-FR" sz="2400" dirty="0" smtClean="0"/>
              <a:t>Conseils de prudence,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fr-FR" sz="24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r>
              <a:rPr lang="fr-FR" sz="2400" dirty="0" smtClean="0"/>
              <a:t>Plan de la station.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4788024" y="1981200"/>
            <a:ext cx="4355976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fr-FR" sz="2400" b="1" u="sng" dirty="0" smtClean="0"/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fr-FR" sz="2400" dirty="0" smtClean="0"/>
              <a:t>Températures air et eau</a:t>
            </a:r>
          </a:p>
          <a:p>
            <a:pPr eaLnBrk="1" hangingPunct="1">
              <a:buClrTx/>
              <a:buFont typeface="Wingdings" pitchFamily="2" charset="2"/>
              <a:buChar char="ü"/>
            </a:pPr>
            <a:endParaRPr lang="fr-FR" sz="2400" dirty="0" smtClean="0"/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fr-FR" sz="2400" dirty="0" smtClean="0"/>
              <a:t>Direction et force du vent,</a:t>
            </a:r>
          </a:p>
          <a:p>
            <a:pPr eaLnBrk="1" hangingPunct="1">
              <a:buClrTx/>
              <a:buFont typeface="Wingdings" pitchFamily="2" charset="2"/>
              <a:buChar char="ü"/>
            </a:pPr>
            <a:endParaRPr lang="fr-FR" sz="2400" dirty="0" smtClean="0"/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fr-FR" sz="2400" dirty="0" smtClean="0"/>
              <a:t>Dangers particuliers,</a:t>
            </a:r>
          </a:p>
          <a:p>
            <a:pPr eaLnBrk="1" hangingPunct="1">
              <a:buClrTx/>
              <a:buFont typeface="Wingdings" pitchFamily="2" charset="2"/>
              <a:buChar char="ü"/>
            </a:pPr>
            <a:endParaRPr lang="fr-FR" sz="2400" dirty="0" smtClean="0"/>
          </a:p>
          <a:p>
            <a:pPr eaLnBrk="1" hangingPunct="1">
              <a:buClrTx/>
              <a:buFont typeface="Wingdings" pitchFamily="2" charset="2"/>
              <a:buChar char="ü"/>
            </a:pPr>
            <a:r>
              <a:rPr lang="fr-FR" sz="2400" dirty="0" smtClean="0"/>
              <a:t>Prévisions météo.</a:t>
            </a:r>
          </a:p>
        </p:txBody>
      </p:sp>
      <p:pic>
        <p:nvPicPr>
          <p:cNvPr id="2663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188640"/>
            <a:ext cx="863600" cy="10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2" name="Espace réservé de la date 7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3EE2E7F-7072-4EFA-8FCF-685BAE674DBD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9" name="Rectangle 8"/>
          <p:cNvSpPr/>
          <p:nvPr/>
        </p:nvSpPr>
        <p:spPr>
          <a:xfrm>
            <a:off x="965609" y="1556792"/>
            <a:ext cx="19543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u="sng" dirty="0" smtClean="0"/>
              <a:t>Permanent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5334852" y="1556792"/>
            <a:ext cx="21643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r-FR" sz="2400" b="1" u="sng" dirty="0" smtClean="0"/>
              <a:t>Par vacation</a:t>
            </a:r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2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50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0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50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50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  <p:bldP spid="4506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Gence\Mes documents\Documents\Textes d'Etat\Réglementation Textes-Plages_Lacs_Piscines\pictogrammes-loisir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6840760" cy="4968552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1428728" y="476672"/>
            <a:ext cx="631162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300" dirty="0" smtClean="0"/>
              <a:t>Les</a:t>
            </a:r>
            <a:r>
              <a:rPr lang="fr-FR" sz="3200" dirty="0" smtClean="0"/>
              <a:t> Panneaux réglementaires…</a:t>
            </a:r>
            <a:endParaRPr lang="fr-FR" sz="3200" dirty="0"/>
          </a:p>
        </p:txBody>
      </p:sp>
      <p:sp>
        <p:nvSpPr>
          <p:cNvPr id="4" name="ZoneTexte 3"/>
          <p:cNvSpPr txBox="1"/>
          <p:nvPr/>
        </p:nvSpPr>
        <p:spPr>
          <a:xfrm>
            <a:off x="251520" y="1412776"/>
            <a:ext cx="31983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2 Types de pictogrammes. </a:t>
            </a:r>
          </a:p>
          <a:p>
            <a:r>
              <a:rPr lang="fr-FR" sz="2000" dirty="0" smtClean="0"/>
              <a:t>Lesquels…</a:t>
            </a:r>
            <a:endParaRPr lang="fr-FR" sz="2000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C0E0D-A346-423F-AA29-562B4A8F5C15}" type="datetime1">
              <a:rPr lang="fr-FR" smtClean="0"/>
              <a:pPr/>
              <a:t>21/03/2012</a:t>
            </a:fld>
            <a:endParaRPr lang="fr-FR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60648"/>
            <a:ext cx="664642" cy="9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9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34400" cy="758952"/>
          </a:xfrm>
        </p:spPr>
        <p:txBody>
          <a:bodyPr>
            <a:normAutofit/>
          </a:bodyPr>
          <a:lstStyle/>
          <a:p>
            <a:r>
              <a:rPr lang="fr-FR" sz="3200" b="1" smtClean="0">
                <a:solidFill>
                  <a:schemeClr val="tx1"/>
                </a:solidFill>
              </a:rPr>
              <a:t>En conclusion…</a:t>
            </a:r>
            <a:endParaRPr lang="fr-FR" sz="3200" b="1" dirty="0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83568" y="1700808"/>
            <a:ext cx="760817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 smtClean="0"/>
              <a:t>Dans la zone des 300m, certaines zones autorisent ou interdisent </a:t>
            </a:r>
          </a:p>
          <a:p>
            <a:r>
              <a:rPr lang="fr-FR" sz="2000" dirty="0" smtClean="0"/>
              <a:t>les activités nautiques. </a:t>
            </a:r>
          </a:p>
          <a:p>
            <a:r>
              <a:rPr lang="fr-FR" sz="2000" dirty="0" smtClean="0"/>
              <a:t>Elles sont matérialisées par des bouées jaunes sphériques.</a:t>
            </a:r>
            <a:endParaRPr lang="fr-FR" sz="2000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8E16A-FE91-4CBE-9128-50CFF1CF1483}" type="datetime1">
              <a:rPr lang="fr-FR" smtClean="0"/>
              <a:pPr/>
              <a:t>21/03/2012</a:t>
            </a:fld>
            <a:endParaRPr lang="fr-FR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336" y="260648"/>
            <a:ext cx="808658" cy="993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mage 9" descr="balisage_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708920"/>
            <a:ext cx="7416824" cy="3528392"/>
          </a:xfrm>
          <a:prstGeom prst="rect">
            <a:avLst/>
          </a:prstGeom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23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84438" y="1989138"/>
            <a:ext cx="4103687" cy="2428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5400" b="1" dirty="0" smtClean="0">
                <a:solidFill>
                  <a:schemeClr val="tx1"/>
                </a:solidFill>
              </a:rPr>
              <a:t>Avez-vous</a:t>
            </a:r>
            <a:br>
              <a:rPr lang="fr-FR" sz="5400" b="1" dirty="0" smtClean="0">
                <a:solidFill>
                  <a:schemeClr val="tx1"/>
                </a:solidFill>
              </a:rPr>
            </a:br>
            <a:r>
              <a:rPr lang="fr-FR" sz="5400" b="1" dirty="0" smtClean="0">
                <a:solidFill>
                  <a:schemeClr val="tx1"/>
                </a:solidFill>
              </a:rPr>
              <a:t> des Questions?</a:t>
            </a:r>
          </a:p>
        </p:txBody>
      </p:sp>
      <p:pic>
        <p:nvPicPr>
          <p:cNvPr id="29700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916113"/>
            <a:ext cx="2232025" cy="266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2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E9D94E0-B13C-4DE8-88CE-1A184C966563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7" name="Picture 9" descr="E:\Logo FFS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0"/>
            <a:ext cx="77724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Les Baignades  dangereuses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79512" y="1772816"/>
            <a:ext cx="8640960" cy="4114800"/>
          </a:xfrm>
        </p:spPr>
        <p:txBody>
          <a:bodyPr>
            <a:normAutofit fontScale="85000" lnSpcReduction="10000"/>
          </a:bodyPr>
          <a:lstStyle/>
          <a:p>
            <a:pPr>
              <a:buClrTx/>
              <a:buNone/>
            </a:pPr>
            <a:r>
              <a:rPr lang="fr-FR" sz="2400" dirty="0" smtClean="0"/>
              <a:t>	Lors de la présence de rochers, tourbillons, de sable mouvant, de </a:t>
            </a:r>
            <a:r>
              <a:rPr lang="fr-FR" sz="2400" dirty="0" err="1" smtClean="0"/>
              <a:t>Baïnes</a:t>
            </a:r>
            <a:r>
              <a:rPr lang="fr-FR" sz="2400" dirty="0" smtClean="0"/>
              <a:t> (littoral Aquitain) ou de Bâches (Manche – Bretagne)… </a:t>
            </a:r>
          </a:p>
          <a:p>
            <a:pPr>
              <a:buClrTx/>
              <a:buNone/>
            </a:pPr>
            <a:endParaRPr lang="fr-FR" sz="2400" dirty="0" smtClean="0"/>
          </a:p>
          <a:p>
            <a:pPr>
              <a:buClrTx/>
              <a:buNone/>
            </a:pPr>
            <a:endParaRPr lang="fr-FR" sz="2400" dirty="0" smtClean="0"/>
          </a:p>
          <a:p>
            <a:pPr>
              <a:buClrTx/>
              <a:buNone/>
            </a:pPr>
            <a:r>
              <a:rPr lang="fr-FR" sz="2400" dirty="0" smtClean="0"/>
              <a:t>  </a:t>
            </a:r>
          </a:p>
          <a:p>
            <a:pPr>
              <a:buClrTx/>
              <a:buNone/>
            </a:pPr>
            <a:endParaRPr lang="fr-FR" sz="2400" dirty="0" smtClean="0"/>
          </a:p>
          <a:p>
            <a:pPr>
              <a:buClrTx/>
              <a:buNone/>
            </a:pPr>
            <a:endParaRPr lang="fr-FR" sz="2400" dirty="0" smtClean="0"/>
          </a:p>
          <a:p>
            <a:pPr>
              <a:buClrTx/>
              <a:buNone/>
            </a:pPr>
            <a:endParaRPr lang="fr-FR" sz="2400" dirty="0" smtClean="0"/>
          </a:p>
          <a:p>
            <a:pPr>
              <a:buClrTx/>
              <a:buNone/>
            </a:pPr>
            <a:endParaRPr lang="fr-FR" sz="2400" dirty="0" smtClean="0"/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Les dangers doivent être signalés.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fr-FR" sz="2400" dirty="0" smtClean="0"/>
          </a:p>
          <a:p>
            <a:pPr lvl="1" eaLnBrk="1" hangingPunct="1">
              <a:buClrTx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L’interdiction de baignade doit être signalée grâce à des pancartes.</a:t>
            </a:r>
          </a:p>
        </p:txBody>
      </p:sp>
      <p:pic>
        <p:nvPicPr>
          <p:cNvPr id="1638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56376" y="188640"/>
            <a:ext cx="863600" cy="10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453400E-9AF8-4643-B281-2F804B745E67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3</a:t>
            </a:fld>
            <a:endParaRPr lang="fr-FR"/>
          </a:p>
        </p:txBody>
      </p:sp>
      <p:pic>
        <p:nvPicPr>
          <p:cNvPr id="2052" name="Picture 4" descr="C:\Documents and Settings\Gence\Mes documents\Documents\Illustrations Pictos_PowerPoint\Pictos_Domaine Maritime\Baine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2420888"/>
            <a:ext cx="6912768" cy="2232248"/>
          </a:xfrm>
          <a:prstGeom prst="rect">
            <a:avLst/>
          </a:prstGeom>
          <a:noFill/>
        </p:spPr>
      </p:pic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81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180528" y="0"/>
            <a:ext cx="8675687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   Les </a:t>
            </a: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Baignades </a:t>
            </a: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à ses risques et périls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4213" y="1916113"/>
            <a:ext cx="7772400" cy="4114800"/>
          </a:xfrm>
        </p:spPr>
        <p:txBody>
          <a:bodyPr/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fr-FR" sz="2400" dirty="0" smtClean="0"/>
              <a:t>Accès libre sans organisation des secours.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fr-FR" sz="2400" dirty="0" smtClean="0"/>
          </a:p>
          <a:p>
            <a:pPr eaLnBrk="1" hangingPunct="1">
              <a:buClrTx/>
              <a:buFont typeface="Wingdings" pitchFamily="2" charset="2"/>
              <a:buChar char="Ø"/>
            </a:pPr>
            <a:endParaRPr lang="fr-FR" sz="2400" dirty="0" smtClean="0"/>
          </a:p>
          <a:p>
            <a:pPr lvl="2" eaLnBrk="1" hangingPunct="1">
              <a:buClrTx/>
              <a:buFont typeface="Wingdings" pitchFamily="2" charset="2"/>
              <a:buChar char="Ø"/>
            </a:pPr>
            <a:r>
              <a:rPr lang="fr-FR" sz="2400" dirty="0" smtClean="0"/>
              <a:t>C’est une baignade non surveillée.</a:t>
            </a:r>
          </a:p>
          <a:p>
            <a:pPr algn="ctr" eaLnBrk="1" hangingPunct="1">
              <a:buFontTx/>
              <a:buNone/>
            </a:pPr>
            <a:endParaRPr lang="fr-FR" sz="2400" b="1" dirty="0" smtClean="0"/>
          </a:p>
          <a:p>
            <a:pPr eaLnBrk="1" hangingPunct="1">
              <a:buFontTx/>
              <a:buNone/>
            </a:pPr>
            <a:r>
              <a:rPr lang="fr-FR" sz="2400" b="1" dirty="0" smtClean="0"/>
              <a:t>« En absence de danger particulier,  le maire n’est pas obligé d’organiser une signalisation »</a:t>
            </a:r>
          </a:p>
        </p:txBody>
      </p:sp>
      <p:pic>
        <p:nvPicPr>
          <p:cNvPr id="1741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260648"/>
            <a:ext cx="863600" cy="86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E8D88A4-6551-4C48-AFF8-28EF42E04916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4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7772400" cy="693737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Baignades </a:t>
            </a: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aménagées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2286000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buClrTx/>
              <a:buFont typeface="Wingdings" pitchFamily="2" charset="2"/>
              <a:buChar char="Ø"/>
            </a:pPr>
            <a:r>
              <a:rPr lang="fr-FR" sz="2400" dirty="0" smtClean="0"/>
              <a:t>Accessible au public.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fr-FR" sz="2400" dirty="0" smtClean="0"/>
          </a:p>
          <a:p>
            <a:pPr lvl="1">
              <a:buClrTx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Autorisée par arrêté municipal.</a:t>
            </a:r>
          </a:p>
          <a:p>
            <a:pPr eaLnBrk="1" hangingPunct="1">
              <a:buClrTx/>
              <a:buFont typeface="Wingdings" pitchFamily="2" charset="2"/>
              <a:buChar char="Ø"/>
            </a:pPr>
            <a:endParaRPr lang="fr-FR" sz="2400" dirty="0" smtClean="0"/>
          </a:p>
          <a:p>
            <a:pPr lvl="3">
              <a:buClrTx/>
              <a:buFont typeface="Wingdings" pitchFamily="2" charset="2"/>
              <a:buChar char="Ø"/>
            </a:pPr>
            <a:r>
              <a:rPr lang="fr-FR" sz="2400" dirty="0" smtClean="0">
                <a:solidFill>
                  <a:schemeClr val="tx1"/>
                </a:solidFill>
              </a:rPr>
              <a:t>Sécurité assurée par des postes de secours.</a:t>
            </a:r>
          </a:p>
        </p:txBody>
      </p:sp>
      <p:pic>
        <p:nvPicPr>
          <p:cNvPr id="1843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260648"/>
            <a:ext cx="863600" cy="93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4918E6E7-C39D-4406-A62F-BE95122F5113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5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908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La Signalisation des lieux</a:t>
            </a:r>
            <a:br>
              <a:rPr lang="fr-F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 de baignades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7544" y="1772816"/>
            <a:ext cx="8248650" cy="4572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sz="2400" dirty="0" smtClean="0"/>
              <a:t> Mat blanc de 10 mètres pour le drapeau.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sz="2400" dirty="0" smtClean="0"/>
              <a:t> </a:t>
            </a:r>
            <a:r>
              <a:rPr lang="fr-FR" sz="2400" b="1" dirty="0" smtClean="0"/>
              <a:t>Vert                     : absence de danger.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sz="2400" b="1" dirty="0" smtClean="0"/>
              <a:t>Jaune/ Orange :  danger mais surveillée.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sz="2400" b="1" dirty="0" smtClean="0"/>
              <a:t>Rouge                  : baignade interdite.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sz="2400" b="1" dirty="0" smtClean="0"/>
              <a:t>Pas de flamme : pas de surveillance</a:t>
            </a:r>
            <a:r>
              <a:rPr lang="fr-FR" sz="2400" dirty="0" smtClean="0"/>
              <a:t>.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sz="2400" dirty="0" smtClean="0"/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sz="2400" dirty="0" smtClean="0"/>
          </a:p>
          <a:p>
            <a:pPr marL="95250" lvl="2" indent="260350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fr-FR" sz="2400" dirty="0" smtClean="0"/>
              <a:t>Limites de zones réglementées signalées par des bouées &amp;/ ou des panneaux (triangulaires au Nord et au sud de couleur orange et noir, indiquant la zone réglementés, sur le Littoral Aquitain).</a:t>
            </a:r>
          </a:p>
          <a:p>
            <a:pPr marL="95250" lvl="2" indent="260350"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endParaRPr lang="fr-FR" sz="2400" dirty="0" smtClean="0"/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sz="2400" dirty="0" smtClean="0"/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sz="2400" dirty="0" smtClean="0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0648"/>
            <a:ext cx="863600" cy="93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A5FD0437-0BE0-4940-B24B-DB23E2511461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6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9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260350"/>
            <a:ext cx="7772400" cy="9080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La Signalisation des lieux</a:t>
            </a:r>
            <a:br>
              <a:rPr lang="fr-FR" sz="3600" b="1" dirty="0" smtClean="0">
                <a:solidFill>
                  <a:schemeClr val="tx1"/>
                </a:solidFill>
                <a:latin typeface="+mn-lt"/>
              </a:rPr>
            </a:br>
            <a:r>
              <a:rPr lang="fr-FR" sz="3600" b="1" dirty="0" smtClean="0">
                <a:solidFill>
                  <a:schemeClr val="tx1"/>
                </a:solidFill>
                <a:latin typeface="+mn-lt"/>
              </a:rPr>
              <a:t> de baignades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557338"/>
            <a:ext cx="8248650" cy="4572000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sz="2400" dirty="0" smtClean="0"/>
          </a:p>
          <a:p>
            <a:pPr marL="274320" indent="-274320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sz="2400" dirty="0" smtClean="0"/>
              <a:t>Des panneaux d’affichage .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sz="2400" dirty="0" smtClean="0"/>
              <a:t>Informations permanentes.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r>
              <a:rPr lang="fr-FR" sz="2400" dirty="0" smtClean="0"/>
              <a:t>Informations diverses.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sz="2400" dirty="0" smtClean="0"/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r>
              <a:rPr lang="fr-FR" sz="2400" b="1" dirty="0" smtClean="0"/>
              <a:t>Particularités :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None/>
              <a:defRPr/>
            </a:pPr>
            <a:endParaRPr lang="fr-FR" sz="2400" b="1" dirty="0" smtClean="0"/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fr-FR" sz="2400" dirty="0" smtClean="0"/>
              <a:t> En Bretagne,  il existe une Flamme spécifique en cas de de danger lié au vent. </a:t>
            </a:r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endParaRPr lang="fr-FR" sz="2400" dirty="0" smtClean="0"/>
          </a:p>
          <a:p>
            <a:pPr>
              <a:lnSpc>
                <a:spcPct val="90000"/>
              </a:lnSpc>
              <a:buClrTx/>
              <a:buFont typeface="Wingdings" pitchFamily="2" charset="2"/>
              <a:buChar char="Ø"/>
              <a:defRPr/>
            </a:pPr>
            <a:r>
              <a:rPr lang="fr-FR" sz="2400" dirty="0" smtClean="0"/>
              <a:t>En Aquitaine, il existe une flamme spécifique indiquant une zone réservée à la pratique du surf. </a:t>
            </a:r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sz="2400" dirty="0" smtClean="0"/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sz="2400" dirty="0" smtClean="0"/>
          </a:p>
          <a:p>
            <a:pPr marL="822960" lvl="2" eaLnBrk="1" fontAlgn="auto" hangingPunct="1">
              <a:lnSpc>
                <a:spcPct val="90000"/>
              </a:lnSpc>
              <a:spcAft>
                <a:spcPts val="0"/>
              </a:spcAft>
              <a:buClrTx/>
              <a:buFont typeface="Wingdings" pitchFamily="2" charset="2"/>
              <a:buChar char="Ø"/>
              <a:defRPr/>
            </a:pPr>
            <a:endParaRPr lang="fr-FR" sz="2400" dirty="0" smtClean="0"/>
          </a:p>
        </p:txBody>
      </p:sp>
      <p:pic>
        <p:nvPicPr>
          <p:cNvPr id="22533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8344" y="260648"/>
            <a:ext cx="863600" cy="936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5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9E36182-2BBE-46B6-B860-3E8BF4358342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7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9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3490913" y="19542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3555" name="Picture 5" descr="TROIS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188640"/>
            <a:ext cx="863600" cy="10085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Espace réservé de la date 6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B8F87F8-97BB-4A39-AD2E-1041BCC47CA1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8</a:t>
            </a:fld>
            <a:endParaRPr lang="fr-FR"/>
          </a:p>
        </p:txBody>
      </p:sp>
      <p:pic>
        <p:nvPicPr>
          <p:cNvPr id="8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500042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QUATR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863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2" name="Espace réservé de la date 5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A09A7D6-4523-4081-9873-1AB967698592}" type="datetime1">
              <a:rPr lang="fr-FR" smtClean="0"/>
              <a:pPr/>
              <a:t>21/03/2012</a:t>
            </a:fld>
            <a:endParaRPr lang="fr-FR" smtClean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2D6A8B-A783-4F3A-B3FF-877A214E8EE7}" type="slidenum">
              <a:rPr lang="fr-FR" smtClean="0"/>
              <a:pPr/>
              <a:t>9</a:t>
            </a:fld>
            <a:endParaRPr lang="fr-FR"/>
          </a:p>
        </p:txBody>
      </p:sp>
      <p:pic>
        <p:nvPicPr>
          <p:cNvPr id="7" name="Picture 9" descr="E:\Logo FFS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7166"/>
            <a:ext cx="1085464" cy="10001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l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l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l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186</TotalTime>
  <Words>645</Words>
  <Application>Microsoft Office PowerPoint</Application>
  <PresentationFormat>Affichage à l'écran (4:3)</PresentationFormat>
  <Paragraphs>220</Paragraphs>
  <Slides>24</Slides>
  <Notes>10</Notes>
  <HiddenSlides>0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6" baseType="lpstr">
      <vt:lpstr>Civil</vt:lpstr>
      <vt:lpstr>Photo Editor Photo</vt:lpstr>
      <vt:lpstr>Diapositive 1</vt:lpstr>
      <vt:lpstr>Les Différentes catégories  de Baignades</vt:lpstr>
      <vt:lpstr>Les Baignades  dangereuses</vt:lpstr>
      <vt:lpstr>   Les Baignades à ses risques et périls</vt:lpstr>
      <vt:lpstr>Baignades aménagées</vt:lpstr>
      <vt:lpstr>La Signalisation des lieux  de baignades</vt:lpstr>
      <vt:lpstr>La Signalisation des lieux  de baignades</vt:lpstr>
      <vt:lpstr>Diapositive 8</vt:lpstr>
      <vt:lpstr>Diapositive 9</vt:lpstr>
      <vt:lpstr>Diapositive 10</vt:lpstr>
      <vt:lpstr>        Le Balisage  des lieux de baignade</vt:lpstr>
      <vt:lpstr>Les Bouées de Balisage…</vt:lpstr>
      <vt:lpstr>Le Balisage des Zones de bains</vt:lpstr>
      <vt:lpstr>Le Balisage des 300 mètres</vt:lpstr>
      <vt:lpstr>Diapositive 15</vt:lpstr>
      <vt:lpstr>Le Balisage des points dangereux (navigation)…</vt:lpstr>
      <vt:lpstr>Diapositive 17</vt:lpstr>
      <vt:lpstr>La Signalisation du poste</vt:lpstr>
      <vt:lpstr>Diapositive 19</vt:lpstr>
      <vt:lpstr>Le Poste de Secours</vt:lpstr>
      <vt:lpstr>Les Panneaux d’affichage</vt:lpstr>
      <vt:lpstr>Diapositive 22</vt:lpstr>
      <vt:lpstr>En conclusion…</vt:lpstr>
      <vt:lpstr>Avez-vous  des Questions?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Balisage</dc:title>
  <dc:creator>PC bernard</dc:creator>
  <cp:lastModifiedBy>Bernard</cp:lastModifiedBy>
  <cp:revision>50</cp:revision>
  <dcterms:created xsi:type="dcterms:W3CDTF">2011-05-08T16:58:56Z</dcterms:created>
  <dcterms:modified xsi:type="dcterms:W3CDTF">2012-03-21T12:49:04Z</dcterms:modified>
</cp:coreProperties>
</file>