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61" r:id="rId4"/>
    <p:sldId id="262" r:id="rId5"/>
    <p:sldId id="264" r:id="rId6"/>
    <p:sldId id="259" r:id="rId7"/>
    <p:sldId id="257" r:id="rId8"/>
    <p:sldId id="26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CDCC3-03A6-49B7-B50C-982121931B6D}" type="datetimeFigureOut">
              <a:rPr lang="fr-FR" smtClean="0"/>
              <a:pPr/>
              <a:t>21/03/2012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31B15-BF72-430A-8986-A1B68EFF3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34AF28-2CE5-4AA3-8E3A-190EF361FCC9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86CF83-09CF-4FE0-8594-0CFE0FA0BE70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C5A1-204E-4F76-B97F-408EE0141991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090E12-A9F4-41B3-92E4-4D8C052DA4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BFE0-C320-4DDB-A1BD-55603639ACF3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0E12-A9F4-41B3-92E4-4D8C052DA4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8090E12-A9F4-41B3-92E4-4D8C052DA4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DD17-02C1-4661-94DB-B2C083581043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FE8F-63F1-46CC-997A-91572B521147}" type="datetime1">
              <a:rPr lang="fr-FR" smtClean="0"/>
              <a:pPr>
                <a:defRPr/>
              </a:pPr>
              <a:t>21/03/2012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Gence Bernard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F9DE6-E3F3-47E9-ADA7-6B4C3EB9C86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97012-B122-4CB9-A878-07C38A12FDC6}" type="datetime1">
              <a:rPr lang="fr-FR" smtClean="0"/>
              <a:pPr>
                <a:defRPr/>
              </a:pPr>
              <a:t>21/03/2012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Gence Bernard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71230-3FA5-435A-83D5-BC53F08C7F3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FEE6-CC08-42A3-871D-E9B02C88F6AB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8090E12-A9F4-41B3-92E4-4D8C052DA4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952F-EE6D-41FE-89E9-F38B5345E9D1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090E12-A9F4-41B3-92E4-4D8C052DA4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5DD2A01-CCD5-4208-9F13-874C67076149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0E12-A9F4-41B3-92E4-4D8C052DA4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C7D7-7AC8-4DB9-88BC-BEA65E3B685F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8090E12-A9F4-41B3-92E4-4D8C052DA4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1F24-E851-4BFB-9DFC-9D630583FD4C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8090E12-A9F4-41B3-92E4-4D8C052DA4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F4F2-1814-4500-808A-F5DD676B3495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090E12-A9F4-41B3-92E4-4D8C052DA4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090E12-A9F4-41B3-92E4-4D8C052DA4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0EE5-BECE-4651-B61B-D64609957864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8090E12-A9F4-41B3-92E4-4D8C052DA4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0659BC0-2FFB-42BB-A925-3B559A6B3A8B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73E1168-B622-4E2D-B03A-BACA9AD6EE3D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090E12-A9F4-41B3-92E4-4D8C052DA4C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chemeClr val="tx1"/>
                </a:solidFill>
              </a:rPr>
              <a:t> Centres d’Accueils Collectifs de </a:t>
            </a:r>
            <a:r>
              <a:rPr lang="fr-FR" sz="4000" b="1" dirty="0" smtClean="0">
                <a:solidFill>
                  <a:schemeClr val="tx1"/>
                </a:solidFill>
              </a:rPr>
              <a:t>Mineurs </a:t>
            </a:r>
            <a:r>
              <a:rPr lang="fr-FR" sz="4000" b="1" dirty="0" smtClean="0">
                <a:solidFill>
                  <a:schemeClr val="tx1"/>
                </a:solidFill>
              </a:rPr>
              <a:t/>
            </a:r>
            <a:br>
              <a:rPr lang="fr-FR" sz="4000" b="1" dirty="0" smtClean="0">
                <a:solidFill>
                  <a:schemeClr val="tx1"/>
                </a:solidFill>
              </a:rPr>
            </a:br>
            <a:r>
              <a:rPr lang="fr-FR" sz="4000" b="1" dirty="0" smtClean="0">
                <a:solidFill>
                  <a:schemeClr val="tx1"/>
                </a:solidFill>
              </a:rPr>
              <a:t>Lors des baignades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2643182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cs typeface="Tahoma" pitchFamily="34" charset="0"/>
              </a:rPr>
              <a:t>		Arrête du 03 Juin 2004 </a:t>
            </a:r>
          </a:p>
          <a:p>
            <a:r>
              <a:rPr lang="fr-FR" sz="3600" dirty="0" smtClean="0">
                <a:cs typeface="Tahoma" pitchFamily="34" charset="0"/>
              </a:rPr>
              <a:t>	modifiant l’Arrêté du 20 Juin 2003</a:t>
            </a:r>
          </a:p>
          <a:p>
            <a:r>
              <a:rPr lang="fr-FR" sz="3600" dirty="0" smtClean="0">
                <a:cs typeface="Tahoma" pitchFamily="34" charset="0"/>
              </a:rPr>
              <a:t>			- Annexe III –</a:t>
            </a:r>
          </a:p>
          <a:p>
            <a:endParaRPr lang="fr-FR" sz="3600" dirty="0" smtClean="0">
              <a:cs typeface="Tahoma" pitchFamily="34" charset="0"/>
            </a:endParaRPr>
          </a:p>
          <a:p>
            <a:r>
              <a:rPr lang="fr-FR" sz="3600" dirty="0" smtClean="0">
                <a:cs typeface="Tahoma" pitchFamily="34" charset="0"/>
              </a:rPr>
              <a:t>            </a:t>
            </a:r>
            <a:r>
              <a:rPr lang="fr-FR" sz="3200" dirty="0" smtClean="0">
                <a:cs typeface="Tahoma" pitchFamily="34" charset="0"/>
              </a:rPr>
              <a:t>Ordonnance n°2005-1092</a:t>
            </a:r>
          </a:p>
          <a:p>
            <a:r>
              <a:rPr lang="fr-FR" sz="3200" dirty="0" smtClean="0">
                <a:cs typeface="Tahoma" pitchFamily="34" charset="0"/>
              </a:rPr>
              <a:t>                      du 1°/09/2005</a:t>
            </a:r>
            <a:endParaRPr lang="fr-FR" sz="3200" dirty="0">
              <a:cs typeface="Tahoma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1214422"/>
            <a:ext cx="653772" cy="8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328-6425-4DD0-BC27-2D64D2482E9F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0E12-A9F4-41B3-92E4-4D8C052DA4CA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7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00372"/>
            <a:ext cx="714380" cy="857256"/>
          </a:xfrm>
          <a:prstGeom prst="rect">
            <a:avLst/>
          </a:prstGeom>
          <a:noFill/>
        </p:spPr>
      </p:pic>
      <p:pic>
        <p:nvPicPr>
          <p:cNvPr id="10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80" name="Picture 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87824" y="1052736"/>
            <a:ext cx="2880320" cy="953864"/>
          </a:xfrm>
          <a:noFill/>
        </p:spPr>
      </p:pic>
      <p:pic>
        <p:nvPicPr>
          <p:cNvPr id="65564" name="Picture 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512" y="1052736"/>
            <a:ext cx="2520280" cy="884014"/>
          </a:xfrm>
          <a:noFill/>
        </p:spPr>
      </p:pic>
      <p:pic>
        <p:nvPicPr>
          <p:cNvPr id="65586" name="Picture 5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12160" y="980728"/>
            <a:ext cx="2808311" cy="936104"/>
          </a:xfrm>
          <a:noFill/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95536" y="1124744"/>
            <a:ext cx="2139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Baignade Aménagée</a:t>
            </a:r>
          </a:p>
          <a:p>
            <a:pPr algn="ctr"/>
            <a:r>
              <a:rPr lang="fr-FR" b="1" dirty="0" smtClean="0"/>
              <a:t>« Piscine »</a:t>
            </a:r>
            <a:endParaRPr lang="fr-FR" b="1" dirty="0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987824" y="1124744"/>
            <a:ext cx="24145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smtClean="0"/>
              <a:t>  Baignade Aménagée</a:t>
            </a:r>
          </a:p>
          <a:p>
            <a:r>
              <a:rPr lang="fr-FR" b="1" dirty="0" smtClean="0"/>
              <a:t>« Plan d’Eau Surveillé »</a:t>
            </a:r>
            <a:endParaRPr lang="fr-FR" b="1" dirty="0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6012160" y="1124744"/>
            <a:ext cx="2592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Baignade Non</a:t>
            </a:r>
          </a:p>
          <a:p>
            <a:pPr algn="ctr"/>
            <a:r>
              <a:rPr lang="fr-FR" b="1" dirty="0"/>
              <a:t>Aménagée</a:t>
            </a:r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2771775" y="1514475"/>
            <a:ext cx="0" cy="525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5867400" y="1514475"/>
            <a:ext cx="0" cy="525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0" y="2157413"/>
            <a:ext cx="3059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/>
              <a:t>Se </a:t>
            </a:r>
            <a:r>
              <a:rPr lang="fr-FR" dirty="0"/>
              <a:t>signaler au </a:t>
            </a:r>
            <a:r>
              <a:rPr lang="fr-FR" dirty="0" smtClean="0"/>
              <a:t>responsable </a:t>
            </a:r>
            <a:r>
              <a:rPr lang="fr-FR" dirty="0"/>
              <a:t>de la sécurité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879725" y="2157413"/>
            <a:ext cx="29164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Se signaler </a:t>
            </a:r>
            <a:r>
              <a:rPr lang="fr-FR" dirty="0" smtClean="0"/>
              <a:t>au  responsable </a:t>
            </a:r>
            <a:r>
              <a:rPr lang="fr-FR" dirty="0"/>
              <a:t>de la sécurité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5867400" y="2162175"/>
            <a:ext cx="2952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Baignade sous la responsabilité du Directeur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0" y="4437112"/>
            <a:ext cx="27003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Respect des normes d’encadrement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2987824" y="4293096"/>
            <a:ext cx="27003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Respect des normes d’encadrement</a:t>
            </a: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5868144" y="3645024"/>
            <a:ext cx="27003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Respect des normes d’encadrement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0" y="3000372"/>
            <a:ext cx="27003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Respect du règlement </a:t>
            </a:r>
            <a:r>
              <a:rPr lang="fr-FR" dirty="0" smtClean="0"/>
              <a:t>intérieur &amp; des prescriptions de sécurité du responsable de la sécurité </a:t>
            </a:r>
            <a:endParaRPr lang="fr-FR" dirty="0"/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2915816" y="3140968"/>
            <a:ext cx="28803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Respect des prescriptions de </a:t>
            </a:r>
            <a:r>
              <a:rPr lang="fr-FR" dirty="0" smtClean="0"/>
              <a:t>sécurité du responsable de la sécurité   </a:t>
            </a:r>
            <a:endParaRPr lang="fr-FR" dirty="0"/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5868144" y="2924944"/>
            <a:ext cx="2952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Respect des </a:t>
            </a:r>
            <a:r>
              <a:rPr lang="fr-FR" dirty="0" smtClean="0"/>
              <a:t>interdictions </a:t>
            </a:r>
            <a:r>
              <a:rPr lang="fr-FR" dirty="0"/>
              <a:t>locales</a:t>
            </a: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0" y="5229200"/>
            <a:ext cx="27003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La présence de surveillants ne décharge pas l’encadrement de sa responsabilité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2987824" y="5013176"/>
            <a:ext cx="27003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La présence de surveillants ne décharge pas l’encadrement de sa responsabilité</a:t>
            </a: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5940152" y="4365104"/>
            <a:ext cx="270033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Choix d’un lieu adapté préalablement reconnu</a:t>
            </a:r>
          </a:p>
          <a:p>
            <a:pPr>
              <a:spcBef>
                <a:spcPct val="50000"/>
              </a:spcBef>
            </a:pPr>
            <a:r>
              <a:rPr lang="fr-FR" dirty="0"/>
              <a:t>(profondeur, accès, </a:t>
            </a:r>
            <a:r>
              <a:rPr lang="fr-FR" dirty="0" smtClean="0"/>
              <a:t>T° de l’eau, Tél.)</a:t>
            </a:r>
            <a:endParaRPr lang="fr-FR" dirty="0"/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5940152" y="5733256"/>
            <a:ext cx="27003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Délimitation d’une zone de protection</a:t>
            </a: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142875" y="2090738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188640"/>
            <a:ext cx="6643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6EBA5-499C-4475-9C96-79D834181EA4}" type="datetime1">
              <a:rPr lang="fr-FR" smtClean="0"/>
              <a:pPr>
                <a:defRPr/>
              </a:pPr>
              <a:t>21/03/2012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59632" y="332656"/>
            <a:ext cx="5812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2400" b="1" dirty="0" smtClean="0"/>
              <a:t>Le RESPONSABLE  du groupe doit :</a:t>
            </a: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F9DE6-E3F3-47E9-ADA7-6B4C3EB9C8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0" name="Picture 9" descr="E:\Logo FFS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85728"/>
            <a:ext cx="714380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  <p:bldP spid="65547" grpId="0"/>
      <p:bldP spid="65550" grpId="0"/>
      <p:bldP spid="65551" grpId="0"/>
      <p:bldP spid="65552" grpId="0"/>
      <p:bldP spid="65553" grpId="0"/>
      <p:bldP spid="65554" grpId="0"/>
      <p:bldP spid="65556" grpId="0"/>
      <p:bldP spid="65558" grpId="0"/>
      <p:bldP spid="655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2420888"/>
            <a:ext cx="7776864" cy="3851920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</a:rPr>
              <a:t>1 animateur  DANS  l’eau pour 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                                   </a:t>
            </a:r>
            <a:r>
              <a:rPr lang="fr-FR" sz="2400" b="1" dirty="0" smtClean="0"/>
              <a:t>5 enfants de  moins  de 6 ans.</a:t>
            </a:r>
          </a:p>
          <a:p>
            <a:pPr>
              <a:buFont typeface="Wingdings" pitchFamily="2" charset="2"/>
              <a:buChar char="Ø"/>
            </a:pPr>
            <a:endParaRPr lang="fr-FR" sz="2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</a:rPr>
              <a:t>1 animateur  DANS  l’eau pour 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                                   </a:t>
            </a:r>
            <a:r>
              <a:rPr lang="fr-FR" sz="2400" b="1" dirty="0" smtClean="0"/>
              <a:t>8 enfants de plus  de 6 ans.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55BD-6B1B-4666-8E8D-39794FFFF0AA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EN PISCINE ou EN BAIGNADE </a:t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>AMENAGEE &amp; SURVEILLEE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1844824"/>
            <a:ext cx="4104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Encadrement &amp; Effectif :</a:t>
            </a:r>
            <a:endParaRPr lang="fr-FR" sz="2800" dirty="0"/>
          </a:p>
        </p:txBody>
      </p:sp>
      <p:sp>
        <p:nvSpPr>
          <p:cNvPr id="10" name="Rectangle 9"/>
          <p:cNvSpPr/>
          <p:nvPr/>
        </p:nvSpPr>
        <p:spPr>
          <a:xfrm>
            <a:off x="251520" y="5733256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NB:  « Prévenir le responsable  de la sécurité en cas d’accident »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0E12-A9F4-41B3-92E4-4D8C052DA4CA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2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0528" y="0"/>
            <a:ext cx="9144000" cy="1143000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      EN DEHORS  DES PISCINES OU BAIGNADES </a:t>
            </a:r>
            <a:br>
              <a:rPr lang="fr-FR" sz="2400" b="1" dirty="0" smtClean="0">
                <a:solidFill>
                  <a:schemeClr val="tx1"/>
                </a:solidFill>
              </a:rPr>
            </a:br>
            <a:r>
              <a:rPr lang="fr-FR" sz="2400" b="1" dirty="0" smtClean="0">
                <a:solidFill>
                  <a:schemeClr val="tx1"/>
                </a:solidFill>
              </a:rPr>
              <a:t>     AMENAGEES &amp; SURVEILLEES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3501008"/>
            <a:ext cx="8229600" cy="358985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Mineurs </a:t>
            </a:r>
            <a:r>
              <a:rPr lang="fr-FR" sz="2000" b="1" dirty="0" smtClean="0">
                <a:solidFill>
                  <a:srgbClr val="FF0000"/>
                </a:solidFill>
              </a:rPr>
              <a:t>– de 12 ans</a:t>
            </a:r>
            <a:r>
              <a:rPr lang="fr-FR" sz="2000" b="1" dirty="0" smtClean="0"/>
              <a:t>: </a:t>
            </a:r>
          </a:p>
          <a:p>
            <a:pPr>
              <a:buNone/>
            </a:pPr>
            <a:r>
              <a:rPr lang="fr-FR" sz="2000" b="1" dirty="0" smtClean="0"/>
              <a:t>     bain délimité par des </a:t>
            </a:r>
            <a:r>
              <a:rPr lang="fr-FR" sz="2000" b="1" dirty="0" smtClean="0">
                <a:solidFill>
                  <a:srgbClr val="FF0000"/>
                </a:solidFill>
              </a:rPr>
              <a:t>bouées reliées </a:t>
            </a:r>
            <a:r>
              <a:rPr lang="fr-FR" sz="2000" b="1" dirty="0" smtClean="0"/>
              <a:t>par un filin.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endParaRPr lang="fr-FR" sz="2000" b="1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Mineurs </a:t>
            </a:r>
            <a:r>
              <a:rPr lang="fr-FR" sz="2000" b="1" dirty="0" smtClean="0">
                <a:solidFill>
                  <a:srgbClr val="FF0000"/>
                </a:solidFill>
              </a:rPr>
              <a:t>+ de 12 ans</a:t>
            </a:r>
            <a:r>
              <a:rPr lang="fr-FR" sz="2000" b="1" dirty="0" smtClean="0"/>
              <a:t>: </a:t>
            </a:r>
          </a:p>
          <a:p>
            <a:pPr>
              <a:buNone/>
            </a:pPr>
            <a:r>
              <a:rPr lang="fr-FR" sz="2000" b="1" dirty="0" smtClean="0"/>
              <a:t>    bain délimité par des bouées  ( repaires visuels fixes ).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404664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4350-8FD2-4332-AF85-1141A8196D24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39552" y="155679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Les activités sont placées sous l’autorité du responsable du centre &amp; doivent répondre aux conditions suivantes: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83568" y="2780928"/>
            <a:ext cx="6077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A / Conditions d’organisation &amp; de pratique :</a:t>
            </a:r>
            <a:endParaRPr lang="fr-FR" sz="2000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0E12-A9F4-41B3-92E4-4D8C052DA4CA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1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61974" y="298450"/>
            <a:ext cx="82584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CONSEILS </a:t>
            </a:r>
            <a:r>
              <a:rPr lang="fr-F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POUR L’ORGANISATION </a:t>
            </a:r>
          </a:p>
          <a:p>
            <a:pPr algn="ctr">
              <a:defRPr/>
            </a:pPr>
            <a:r>
              <a:rPr lang="fr-F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D’UNE </a:t>
            </a:r>
            <a:r>
              <a:rPr lang="fr-F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BAIGNADE EN </a:t>
            </a:r>
            <a:r>
              <a:rPr lang="fr-F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C.C.A.M. </a:t>
            </a:r>
            <a:endParaRPr lang="fr-FR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82575" y="1341438"/>
            <a:ext cx="77898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fr-FR" dirty="0"/>
              <a:t> Se signaler au responsable de la sécurité ou au poste de secours en leur donnant :</a:t>
            </a:r>
          </a:p>
          <a:p>
            <a:pPr lvl="1" algn="l">
              <a:buFont typeface="Wingdings" pitchFamily="2" charset="2"/>
              <a:buChar char="Ø"/>
            </a:pPr>
            <a:r>
              <a:rPr lang="fr-FR" dirty="0"/>
              <a:t> l’effectif des enfants</a:t>
            </a:r>
          </a:p>
          <a:p>
            <a:pPr lvl="1" algn="l">
              <a:buFont typeface="Wingdings" pitchFamily="2" charset="2"/>
              <a:buChar char="Ø"/>
            </a:pPr>
            <a:r>
              <a:rPr lang="fr-FR" dirty="0"/>
              <a:t> l’effectif des animateurs</a:t>
            </a:r>
          </a:p>
          <a:p>
            <a:pPr lvl="1" algn="l">
              <a:buFont typeface="Wingdings" pitchFamily="2" charset="2"/>
              <a:buChar char="Ø"/>
            </a:pPr>
            <a:r>
              <a:rPr lang="fr-FR" dirty="0"/>
              <a:t> les horaires prévus pour la baignade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71463" y="2576513"/>
            <a:ext cx="48291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fr-FR" dirty="0"/>
              <a:t> Prendre en compte les conditions de la baignade :</a:t>
            </a:r>
          </a:p>
          <a:p>
            <a:pPr lvl="1" algn="l">
              <a:buFont typeface="Wingdings" pitchFamily="2" charset="2"/>
              <a:buChar char="Ø"/>
            </a:pPr>
            <a:r>
              <a:rPr lang="fr-FR" dirty="0"/>
              <a:t> T° de l’eau et de l’air</a:t>
            </a:r>
          </a:p>
          <a:p>
            <a:pPr lvl="1" algn="l">
              <a:buFont typeface="Wingdings" pitchFamily="2" charset="2"/>
              <a:buChar char="Ø"/>
            </a:pPr>
            <a:r>
              <a:rPr lang="fr-FR" dirty="0"/>
              <a:t> Prévisions météo (force du vent, …)</a:t>
            </a:r>
          </a:p>
          <a:p>
            <a:pPr lvl="1" algn="l">
              <a:buFont typeface="Wingdings" pitchFamily="2" charset="2"/>
              <a:buChar char="Ø"/>
            </a:pPr>
            <a:r>
              <a:rPr lang="fr-FR" dirty="0"/>
              <a:t> marée et coefficient</a:t>
            </a:r>
          </a:p>
          <a:p>
            <a:pPr lvl="1" algn="l">
              <a:buFont typeface="Wingdings" pitchFamily="2" charset="2"/>
              <a:buChar char="Ø"/>
            </a:pPr>
            <a:r>
              <a:rPr lang="fr-FR" dirty="0"/>
              <a:t> Risques locaux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251520" y="4005064"/>
            <a:ext cx="3541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fr-FR" dirty="0"/>
              <a:t> Préparer le périmètre ou le balisage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251520" y="4365104"/>
            <a:ext cx="6592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fr-FR" dirty="0"/>
              <a:t> Préparer le matériel pour la séance : matériel de surveillance, jeux, …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251520" y="4725144"/>
            <a:ext cx="83647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fr-FR" dirty="0"/>
              <a:t> Expliquer aux animateurs et aux enfants les conditions et le déroulement de la </a:t>
            </a:r>
            <a:endParaRPr lang="fr-FR" dirty="0" smtClean="0"/>
          </a:p>
          <a:p>
            <a:pPr algn="l"/>
            <a:r>
              <a:rPr lang="fr-FR" dirty="0" smtClean="0"/>
              <a:t>   baignade</a:t>
            </a:r>
            <a:endParaRPr lang="fr-FR" dirty="0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251520" y="5301208"/>
            <a:ext cx="441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fr-FR" dirty="0"/>
              <a:t> Compter les baigneurs à l’entrée et à la sortie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251520" y="5661248"/>
            <a:ext cx="3949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fr-FR" dirty="0"/>
              <a:t> Limiter le durée du bain à 10-15 minutes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251520" y="6021288"/>
            <a:ext cx="6932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fr-FR" dirty="0"/>
              <a:t> Après la baignade, donner un goûter aux enfants et les protéger  du soleil</a:t>
            </a:r>
          </a:p>
        </p:txBody>
      </p:sp>
      <p:pic>
        <p:nvPicPr>
          <p:cNvPr id="31755" name="Picture 2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1773238"/>
            <a:ext cx="3312864" cy="2447850"/>
          </a:xfrm>
          <a:noFill/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 rot="19550131">
            <a:off x="-336283" y="3125325"/>
            <a:ext cx="9336088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2800" b="1" dirty="0">
                <a:solidFill>
                  <a:srgbClr val="FF0000"/>
                </a:solidFill>
                <a:latin typeface="Arial Rounded MT Bold" pitchFamily="34" charset="0"/>
              </a:rPr>
              <a:t>Annuler la baignade si la flamme est orange ou rouge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332656"/>
            <a:ext cx="6643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6D6B7B-AEF3-4A59-B95B-9A7E986C7479}" type="datetime1">
              <a:rPr lang="fr-FR" smtClean="0"/>
              <a:pPr>
                <a:defRPr/>
              </a:pPr>
              <a:t>21/03/2012</a:t>
            </a:fld>
            <a:endParaRPr lang="en-US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71230-3FA5-435A-83D5-BC53F08C7F3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8" name="Picture 9" descr="E:\Logo F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6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68614" grpId="0"/>
      <p:bldP spid="68616" grpId="0"/>
      <p:bldP spid="68617" grpId="0"/>
      <p:bldP spid="68618" grpId="0"/>
      <p:bldP spid="68619" grpId="0"/>
      <p:bldP spid="68620" grpId="0"/>
      <p:bldP spid="68621" grpId="0"/>
      <p:bldP spid="686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675910" cy="1000108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chemeClr val="tx1"/>
                </a:solidFill>
              </a:rPr>
              <a:t>      EN DEHORS  DES PISCINES OU BAIGNADES </a:t>
            </a:r>
            <a:br>
              <a:rPr lang="fr-FR" sz="2000" b="1" dirty="0" smtClean="0">
                <a:solidFill>
                  <a:schemeClr val="tx1"/>
                </a:solidFill>
              </a:rPr>
            </a:br>
            <a:r>
              <a:rPr lang="fr-FR" sz="2000" b="1" dirty="0" smtClean="0">
                <a:solidFill>
                  <a:schemeClr val="tx1"/>
                </a:solidFill>
              </a:rPr>
              <a:t>     AMENAGEES &amp; SURVEILLEES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2332037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FF0000"/>
                </a:solidFill>
              </a:rPr>
              <a:t>20 mineurs maxi  </a:t>
            </a:r>
            <a:r>
              <a:rPr lang="fr-FR" sz="2000" b="1" dirty="0" smtClean="0"/>
              <a:t>de – 6 ans avec 1 animateur pour 5.</a:t>
            </a:r>
          </a:p>
          <a:p>
            <a:pPr>
              <a:buFont typeface="Wingdings" pitchFamily="2" charset="2"/>
              <a:buChar char="Ø"/>
            </a:pPr>
            <a:endParaRPr lang="fr-FR" sz="2000" b="1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FF0000"/>
                </a:solidFill>
              </a:rPr>
              <a:t>40 mineurs maxi  </a:t>
            </a:r>
            <a:r>
              <a:rPr lang="fr-FR" sz="2000" b="1" dirty="0" smtClean="0"/>
              <a:t>de + de 6 ans avec 1 animateur pour 8.</a:t>
            </a:r>
          </a:p>
          <a:p>
            <a:pPr>
              <a:buFont typeface="Wingdings" pitchFamily="2" charset="2"/>
              <a:buChar char="Ø"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smtClean="0"/>
              <a:t>Baignade surveillée par  une personne titulaire de l’un </a:t>
            </a:r>
          </a:p>
          <a:p>
            <a:pPr>
              <a:buNone/>
            </a:pPr>
            <a:r>
              <a:rPr lang="fr-FR" sz="2000" b="1" dirty="0" smtClean="0"/>
              <a:t>des diplômes suivants:</a:t>
            </a:r>
          </a:p>
          <a:p>
            <a:pPr>
              <a:buNone/>
            </a:pPr>
            <a:r>
              <a:rPr lang="fr-FR" sz="2000" b="1" dirty="0" smtClean="0"/>
              <a:t> SB ou BNSSA  ou MNS  ou BEESAN ou  BEPJEPS « AA&amp;N »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      Cette Qualification n’est pas exigée dans  les centres  d’Accueil  Collectif de Mineurs  âgés  de  plus  de 14 ans.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332656"/>
            <a:ext cx="792088" cy="84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FC44-225F-4041-998C-A09A68F7876D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67544" y="177281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 B / Encadrement: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0E12-A9F4-41B3-92E4-4D8C052DA4CA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0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714380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7992888" cy="1835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000" dirty="0"/>
              <a:t> </a:t>
            </a:r>
            <a:r>
              <a:rPr lang="fr-FR" sz="2000" dirty="0" smtClean="0"/>
              <a:t>  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r>
              <a:rPr lang="fr-FR" sz="2000" b="1" dirty="0" smtClean="0"/>
              <a:t>  		Les activités de baignades  sont exclusives de toutes activités aquatiques faisant appel à des techniques ou matériels spécifiques: 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smtClean="0"/>
              <a:t>            - nage avec palmes, 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smtClean="0"/>
              <a:t>            - plongée subaquatique 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smtClean="0"/>
              <a:t>              </a:t>
            </a:r>
            <a:r>
              <a:rPr lang="fr-FR" sz="2000" b="1" dirty="0" err="1" smtClean="0"/>
              <a:t>etc</a:t>
            </a:r>
            <a:r>
              <a:rPr lang="fr-FR" sz="2000" b="1" dirty="0" smtClean="0"/>
              <a:t>…</a:t>
            </a:r>
          </a:p>
          <a:p>
            <a:pPr>
              <a:buNone/>
            </a:pPr>
            <a:endParaRPr lang="fr-FR" sz="20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34ED-C209-45FB-BD9E-9C4F15FA95A3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8534400" cy="758952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chemeClr val="tx1"/>
                </a:solidFill>
              </a:rPr>
              <a:t>      EN DEHORS  DES PISCINES OU BAIGNADES </a:t>
            </a:r>
            <a:br>
              <a:rPr lang="fr-FR" sz="2000" b="1" dirty="0" smtClean="0">
                <a:solidFill>
                  <a:schemeClr val="tx1"/>
                </a:solidFill>
              </a:rPr>
            </a:br>
            <a:r>
              <a:rPr lang="fr-FR" sz="2000" b="1" dirty="0" smtClean="0">
                <a:solidFill>
                  <a:schemeClr val="tx1"/>
                </a:solidFill>
              </a:rPr>
              <a:t>     AMENAGEES &amp; SURVEILLEES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10" name="Picture 8" descr="PM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933056"/>
            <a:ext cx="19435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0E12-A9F4-41B3-92E4-4D8C052DA4CA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1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1760" y="1988840"/>
            <a:ext cx="391164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AVEZ - VOUS </a:t>
            </a:r>
          </a:p>
          <a:p>
            <a:endParaRPr lang="fr-FR" sz="4000" b="1" dirty="0" smtClean="0"/>
          </a:p>
          <a:p>
            <a:r>
              <a:rPr lang="fr-FR" sz="4000" b="1" dirty="0" smtClean="0"/>
              <a:t>	DES  </a:t>
            </a:r>
          </a:p>
          <a:p>
            <a:endParaRPr lang="fr-FR" sz="4000" b="1" dirty="0" smtClean="0"/>
          </a:p>
          <a:p>
            <a:r>
              <a:rPr lang="fr-FR" sz="4000" b="1" dirty="0" smtClean="0"/>
              <a:t>QUESTIONS ?</a:t>
            </a:r>
            <a:endParaRPr lang="fr-FR" sz="4000" b="1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785794"/>
            <a:ext cx="928694" cy="9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3403-F133-4F8E-A317-7DBF95B74728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0E12-A9F4-41B3-92E4-4D8C052DA4CA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8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470</Words>
  <Application>Microsoft Office PowerPoint</Application>
  <PresentationFormat>Affichage à l'écran (4:3)</PresentationFormat>
  <Paragraphs>109</Paragraphs>
  <Slides>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Civil</vt:lpstr>
      <vt:lpstr> Centres d’Accueils Collectifs de Mineurs  Lors des baignades</vt:lpstr>
      <vt:lpstr>Diapositive 2</vt:lpstr>
      <vt:lpstr>EN PISCINE ou EN BAIGNADE  AMENAGEE &amp; SURVEILLEE</vt:lpstr>
      <vt:lpstr>      EN DEHORS  DES PISCINES OU BAIGNADES       AMENAGEES &amp; SURVEILLEES</vt:lpstr>
      <vt:lpstr>Diapositive 5</vt:lpstr>
      <vt:lpstr>      EN DEHORS  DES PISCINES OU BAIGNADES       AMENAGEES &amp; SURVEILLEES</vt:lpstr>
      <vt:lpstr>      EN DEHORS  DES PISCINES OU BAIGNADES       AMENAGEES &amp; SURVEILLEES</vt:lpstr>
      <vt:lpstr>Diapositive 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Accueils collectifs de mineurs</dc:title>
  <dc:creator>PC bernard</dc:creator>
  <cp:lastModifiedBy>Bernard</cp:lastModifiedBy>
  <cp:revision>43</cp:revision>
  <dcterms:created xsi:type="dcterms:W3CDTF">2008-12-12T16:58:27Z</dcterms:created>
  <dcterms:modified xsi:type="dcterms:W3CDTF">2012-03-21T13:29:47Z</dcterms:modified>
</cp:coreProperties>
</file>