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13F7-5117-425A-890F-ED89D4E6980D}" type="datetimeFigureOut">
              <a:rPr lang="fr-FR" smtClean="0"/>
              <a:pPr/>
              <a:t>25/03/2012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DDC6C-F3BE-46BC-B4AC-1EA0039AC5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3DDB3-B860-4D02-80E4-9D5DCFD5DC53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3DDB3-B860-4D02-80E4-9D5DCFD5DC53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0D1E-6D8A-4901-A850-ADCF462526AB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567-A777-4BC1-935F-437EE0518655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72D4-7993-449F-A803-1F2F6DFE295F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8A15-9739-4F81-A657-417327A98A78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F049-06F3-4104-82B6-1FF730B04A50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574425-98EB-4CFA-B681-F368F3D51816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C9B0-5093-4614-9101-CCC450606D57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5C2-2056-4BFE-B730-2A6B862D3F94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3AE4-B763-465E-8F60-43D84264B344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29EF-D04F-4523-8066-C43D64B5E6DA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0ECC22-D82E-4B2D-A7A2-02E974B6E6D2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381EBF-3597-4128-BF7B-FE4D79073B79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9E3568-C60E-43C4-918F-18F7DC85FE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33488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 C.R.O.S.S.</a:t>
            </a:r>
            <a:endParaRPr lang="fr-FR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836712"/>
            <a:ext cx="720601" cy="100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0928"/>
            <a:ext cx="67687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CDCE-BF3E-4455-B0B5-B02A084E8B32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3568-C60E-43C4-918F-18F7DC85FE9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857232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Centres Régionaux Opérationnels </a:t>
            </a:r>
            <a:b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Surveillance et de Sauvetage</a:t>
            </a:r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74704" cy="4572000"/>
          </a:xfrm>
        </p:spPr>
        <p:txBody>
          <a:bodyPr>
            <a:normAutofit/>
          </a:bodyPr>
          <a:lstStyle/>
          <a:p>
            <a:pPr algn="ctr"/>
            <a:endParaRPr lang="fr-FR" sz="2000" dirty="0" smtClean="0"/>
          </a:p>
          <a:p>
            <a:pPr algn="ctr">
              <a:buNone/>
            </a:pPr>
            <a:r>
              <a:rPr lang="fr-FR" sz="2000" dirty="0" smtClean="0"/>
              <a:t>	Ils dépendent du Ministère de l’Equipement et des transports et sont armés par du personnel militaire.</a:t>
            </a:r>
          </a:p>
          <a:p>
            <a:pPr algn="ctr">
              <a:buNone/>
            </a:pPr>
            <a:endParaRPr lang="fr-FR" sz="2000" dirty="0" smtClean="0"/>
          </a:p>
          <a:p>
            <a:pPr algn="ctr">
              <a:buNone/>
            </a:pPr>
            <a:endParaRPr lang="fr-FR" sz="2000" dirty="0" smtClean="0"/>
          </a:p>
          <a:p>
            <a:pPr algn="ctr">
              <a:buNone/>
            </a:pPr>
            <a:endParaRPr lang="fr-FR" sz="2000" dirty="0" smtClean="0"/>
          </a:p>
          <a:p>
            <a:pPr algn="ctr">
              <a:buNone/>
            </a:pPr>
            <a:endParaRPr lang="fr-FR" sz="2000" dirty="0" smtClean="0"/>
          </a:p>
          <a:p>
            <a:pPr algn="ctr">
              <a:buNone/>
            </a:pPr>
            <a:endParaRPr lang="fr-FR" sz="2000" dirty="0" smtClean="0"/>
          </a:p>
          <a:p>
            <a:pPr algn="ctr">
              <a:buNone/>
            </a:pPr>
            <a:endParaRPr lang="fr-FR" sz="2000" dirty="0" smtClean="0"/>
          </a:p>
          <a:p>
            <a:pPr algn="ctr">
              <a:buNone/>
            </a:pPr>
            <a:r>
              <a:rPr lang="fr-FR" sz="2000" dirty="0" smtClean="0"/>
              <a:t>	Ils coordonnent, mettent en œuvre et dirigent les différents moyens nautiques, aériens et terrestres des différentes administrations </a:t>
            </a:r>
          </a:p>
          <a:p>
            <a:pPr algn="ctr">
              <a:buNone/>
            </a:pPr>
            <a:r>
              <a:rPr lang="fr-FR" sz="2000" dirty="0" smtClean="0"/>
              <a:t>de l’Etat et également privés pour accomplir leurs missions.</a:t>
            </a:r>
            <a:endParaRPr lang="fr-FR" sz="2000" dirty="0"/>
          </a:p>
        </p:txBody>
      </p:sp>
      <p:pic>
        <p:nvPicPr>
          <p:cNvPr id="2050" name="Picture 2" descr="D:\PM100a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2448272" cy="1584176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285728"/>
            <a:ext cx="720601" cy="79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C010-336A-4216-BE14-902BF29B27FC}" type="datetime1">
              <a:rPr lang="fr-FR" smtClean="0"/>
              <a:pPr/>
              <a:t>25/03/2012</a:t>
            </a:fld>
            <a:endParaRPr lang="fr-FR"/>
          </a:p>
        </p:txBody>
      </p:sp>
      <p:pic>
        <p:nvPicPr>
          <p:cNvPr id="8" name="Picture 1028" descr="cro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636912"/>
            <a:ext cx="178040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David\Pictures\Mes images\3333\DSC_47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708920"/>
            <a:ext cx="18002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3568-C60E-43C4-918F-18F7DC85FE9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Décret du 9 mars 1978 relatif à l’organisation de l’Etat en mer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391876" cy="4305312"/>
          </a:xfrm>
        </p:spPr>
        <p:txBody>
          <a:bodyPr>
            <a:noAutofit/>
          </a:bodyPr>
          <a:lstStyle/>
          <a:p>
            <a:pPr algn="ctr"/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	Désigne le  Préfet Maritime comme dépositaire de</a:t>
            </a:r>
          </a:p>
          <a:p>
            <a:pPr>
              <a:buNone/>
            </a:pPr>
            <a:r>
              <a:rPr lang="fr-FR" sz="2000" dirty="0" smtClean="0"/>
              <a:t> l’autorité de l’état en mer &amp; Lui confère une autorité </a:t>
            </a:r>
          </a:p>
          <a:p>
            <a:pPr>
              <a:buNone/>
            </a:pPr>
            <a:r>
              <a:rPr lang="fr-FR" sz="2000" dirty="0" smtClean="0"/>
              <a:t>de police administrative générale en mer.</a:t>
            </a:r>
          </a:p>
          <a:p>
            <a:pPr algn="ctr">
              <a:buNone/>
            </a:pPr>
            <a:endParaRPr lang="fr-FR" sz="2000" dirty="0" smtClean="0"/>
          </a:p>
          <a:p>
            <a:pPr algn="ctr"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	Il l’investit d’une responsabilité générale dans tous les domaines ou s’exerce l’action de l’état notamment :</a:t>
            </a:r>
          </a:p>
          <a:p>
            <a:pPr algn="ctr">
              <a:buNone/>
            </a:pPr>
            <a:endParaRPr lang="fr-FR" sz="2000" dirty="0" smtClean="0"/>
          </a:p>
          <a:p>
            <a:pPr lvl="1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	- La défense des droits souverains et intérêts de la nation</a:t>
            </a:r>
          </a:p>
          <a:p>
            <a:pPr lvl="1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	- Le maintien de l’ordre public</a:t>
            </a:r>
          </a:p>
          <a:p>
            <a:pPr lvl="1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     - La sauvegarde des personnes et des biens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260648"/>
            <a:ext cx="720601" cy="93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EE3-4803-436E-B05F-8D7C2E1359C8}" type="datetime1">
              <a:rPr lang="fr-FR" smtClean="0"/>
              <a:pPr/>
              <a:t>25/03/2012</a:t>
            </a:fld>
            <a:endParaRPr lang="fr-FR"/>
          </a:p>
        </p:txBody>
      </p:sp>
      <p:pic>
        <p:nvPicPr>
          <p:cNvPr id="8" name="Picture 4" descr="pref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14488"/>
            <a:ext cx="1766000" cy="221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3568-C60E-43C4-918F-18F7DC85FE9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0"/>
            <a:ext cx="7500990" cy="1268760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L’instruction Interministérielle du 8/01/1981, relative aux principes d’organisation  régionale de l’action de l’état en mer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042180" cy="38766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 smtClean="0"/>
              <a:t>		Fixe le cadre de coordination régionale entre la    marine nationale et la gendarmerie nationale (maritime) et les douanes avec les AFF.MAR., dont les objectifs sont de :</a:t>
            </a:r>
          </a:p>
          <a:p>
            <a:pPr algn="ctr">
              <a:buNone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Permettre l’utilisation optimale de l’ensemble des moyens mis en œuvre pour l’action de l’Etat en mer.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Donner au Préfet Maritime ainsi qu’au représentants régionaux des administrations les moyens d’exercer leurs responsabilités.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- Permettre une coordination efficace de la recherche et du sauvetage.</a:t>
            </a:r>
            <a:endParaRPr lang="fr-FR" sz="2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404664"/>
            <a:ext cx="720601" cy="79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D569-9635-498A-A1A3-899DEB2884B0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3568-C60E-43C4-918F-18F7DC85FE9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9" name="Picture 9" descr="E:\Logo FF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Missions du C.R.O.S.S</a:t>
            </a:r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752528" cy="4572000"/>
          </a:xfrm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fr-FR" sz="2000" dirty="0" smtClean="0"/>
              <a:t>Recherche &amp; sauvetage maritime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fr-FR" sz="2000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2000" dirty="0" smtClean="0"/>
              <a:t>Surveillance de la navigation.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fr-FR" sz="2000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2000" dirty="0" smtClean="0"/>
              <a:t>Surveillance &amp; Police des pollutions marines.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fr-FR" sz="2000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2000" dirty="0" smtClean="0"/>
              <a:t>Surveillance &amp; Police des pêches maritimes.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fr-FR" sz="2000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2000" dirty="0" smtClean="0"/>
              <a:t>Diffusion des informations relatives à la météorologie et à la sécurité de la navigation.</a:t>
            </a:r>
            <a:endParaRPr lang="fr-FR" sz="2000" dirty="0"/>
          </a:p>
        </p:txBody>
      </p:sp>
      <p:pic>
        <p:nvPicPr>
          <p:cNvPr id="8" name="Picture 3" descr="D:\centr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312368" cy="432048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88640"/>
            <a:ext cx="720080" cy="86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A5DA-80F7-459F-8973-4DB4399515C7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3568-C60E-43C4-918F-18F7DC85FE9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Les Centres Régionaux Opérationnels </a:t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 smtClean="0">
                <a:solidFill>
                  <a:schemeClr val="tx1"/>
                </a:solidFill>
              </a:rPr>
              <a:t>de Surveillance et de Sauvetage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avid\Documents\B.N.S.S.A\REGLEMENTATION BNSSA\SCAN BNSSA EDITIONS ICONE GRAPHIC\carte cross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571612"/>
            <a:ext cx="3841165" cy="4429156"/>
          </a:xfrm>
          <a:prstGeom prst="rect">
            <a:avLst/>
          </a:prstGeom>
          <a:noFill/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357686" y="1447800"/>
            <a:ext cx="4572032" cy="4572000"/>
          </a:xfrm>
        </p:spPr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fr-FR" sz="1800" dirty="0" smtClean="0"/>
              <a:t>Le C.R.O.S.S. Gris Nez (Manche est – Mer du Nord).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dirty="0" smtClean="0"/>
              <a:t>Le C.R.O.S.S. Jobourg (Manche Centrale).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dirty="0" smtClean="0"/>
              <a:t>Le C.R.O.S.S. </a:t>
            </a:r>
            <a:r>
              <a:rPr lang="fr-FR" sz="1800" dirty="0" err="1" smtClean="0"/>
              <a:t>Corsen</a:t>
            </a:r>
            <a:r>
              <a:rPr lang="fr-FR" sz="1800" dirty="0" smtClean="0"/>
              <a:t> (Manche Ouest).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dirty="0" smtClean="0"/>
              <a:t>Le C.R.O.S.S. Etel (Atlantique).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dirty="0" smtClean="0"/>
              <a:t>Le C.R.O.S.S. Med (</a:t>
            </a:r>
            <a:r>
              <a:rPr lang="fr-FR" sz="1800" dirty="0" err="1" smtClean="0"/>
              <a:t>Méditérannée</a:t>
            </a:r>
            <a:r>
              <a:rPr lang="fr-FR" sz="1800" dirty="0" smtClean="0"/>
              <a:t>)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fr-FR" sz="1800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dirty="0" smtClean="0"/>
              <a:t>C.R.O.S.S. la Garde   S/C.R.O.S.S . Corse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fr-FR" sz="1800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dirty="0" smtClean="0"/>
              <a:t>Le C.R.O.S.S.  A-G   (Antilles-Guyane)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dirty="0" smtClean="0"/>
              <a:t>Le C.O.R.S.U   (Océan indien)</a:t>
            </a:r>
          </a:p>
          <a:p>
            <a:pPr algn="just">
              <a:buNone/>
            </a:pPr>
            <a:endParaRPr lang="fr-FR" sz="1800" dirty="0" smtClean="0"/>
          </a:p>
          <a:p>
            <a:pPr algn="just">
              <a:buNone/>
            </a:pPr>
            <a:endParaRPr lang="fr-FR" sz="1800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10800000" flipV="1">
            <a:off x="4929190" y="3714752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7358082" y="3714752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332656"/>
            <a:ext cx="792609" cy="79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8C94-4BBF-4923-8470-F231866F2375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3568-C60E-43C4-918F-18F7DC85FE9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4" name="Picture 9" descr="E:\Logo FF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La diffusion des Renseignements </a:t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sur la Sécurité Maritime (R.S.M.)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67544" y="1785926"/>
            <a:ext cx="7776864" cy="4233874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fr-FR" dirty="0" smtClean="0"/>
              <a:t>Informations concernant la sécurité maritime et le sauvetage</a:t>
            </a:r>
          </a:p>
          <a:p>
            <a:pPr marL="273050" indent="-273050">
              <a:buClrTx/>
              <a:buFont typeface="Wingdings" pitchFamily="2" charset="2"/>
              <a:buChar char="Ø"/>
            </a:pPr>
            <a:r>
              <a:rPr lang="fr-FR" dirty="0" smtClean="0"/>
              <a:t>Bulletins de météorologie marine (diffusions de sécurité)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dirty="0" smtClean="0"/>
              <a:t>Informations nautiques urgentes (Avis urgents aux Navigateurs – AVURNAV)</a:t>
            </a:r>
          </a:p>
          <a:p>
            <a:pPr algn="ctr"/>
            <a:endParaRPr lang="fr-FR" dirty="0" smtClean="0"/>
          </a:p>
          <a:p>
            <a:pPr algn="just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000" dirty="0" smtClean="0"/>
              <a:t>Ils sont dotés d’un puissant réseau de radiocommunications couvrant les espaces maritimes placés sous leurs responsabilités opérationnels. Ce réseau est conforme au dispositions du SMDSM. </a:t>
            </a:r>
          </a:p>
          <a:p>
            <a:pPr algn="just">
              <a:buNone/>
            </a:pPr>
            <a:endParaRPr lang="fr-FR" sz="2000" dirty="0" smtClean="0"/>
          </a:p>
          <a:p>
            <a:pPr algn="just">
              <a:buNone/>
            </a:pPr>
            <a:r>
              <a:rPr lang="fr-FR" sz="2000" dirty="0" smtClean="0"/>
              <a:t>		Les émetteurs récepteurs V.H.F des C.R.O.S.S se répartissent</a:t>
            </a:r>
          </a:p>
          <a:p>
            <a:pPr algn="just">
              <a:buNone/>
            </a:pPr>
            <a:r>
              <a:rPr lang="fr-FR" sz="2000" dirty="0" smtClean="0"/>
              <a:t> sur une soixantaine de sites disposés le long du littoral.</a:t>
            </a:r>
            <a:endParaRPr lang="fr-FR" sz="2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936625" cy="93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D41E-D8CE-46E4-9166-147B02022194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3568-C60E-43C4-918F-18F7DC85FE9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9" name="Picture 9" descr="E:\Logo FF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Les Sémaphores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95536" y="1988840"/>
            <a:ext cx="8329642" cy="4376750"/>
          </a:xfrm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fr-FR" sz="1800" b="1" u="sng" dirty="0" smtClean="0"/>
              <a:t>LES VIGIES </a:t>
            </a:r>
            <a:r>
              <a:rPr lang="fr-FR" sz="1800" dirty="0" smtClean="0"/>
              <a:t>: armés de 10 personnes assurant une veille permanente à l’entrée des ports militaires ( BREST, TOULON </a:t>
            </a:r>
            <a:r>
              <a:rPr lang="fr-FR" sz="1800" dirty="0" err="1" smtClean="0"/>
              <a:t>etc</a:t>
            </a:r>
            <a:r>
              <a:rPr lang="fr-FR" sz="1800" dirty="0" smtClean="0"/>
              <a:t>…)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fr-FR" sz="1800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b="1" u="sng" dirty="0" smtClean="0"/>
              <a:t>LES SEMAPHORES DE 1</a:t>
            </a:r>
            <a:r>
              <a:rPr lang="fr-FR" sz="1800" b="1" u="sng" baseline="30000" dirty="0" smtClean="0"/>
              <a:t>ère</a:t>
            </a:r>
            <a:r>
              <a:rPr lang="fr-FR" sz="1800" b="1" u="sng" dirty="0" smtClean="0"/>
              <a:t> CAT</a:t>
            </a:r>
            <a:r>
              <a:rPr lang="fr-FR" sz="1800" dirty="0" smtClean="0"/>
              <a:t> : ou permanents fonctionnent avec 9 personnes et assurent une veille permanente en des endroits remarquable de la côte ou dangereux pour la navigation ainsi qu’ à l ’entrée des ports de commerce d’intérêt majeur comme le Havre, Nantes </a:t>
            </a:r>
            <a:r>
              <a:rPr lang="fr-FR" sz="1800" dirty="0" err="1" smtClean="0"/>
              <a:t>etc</a:t>
            </a:r>
            <a:r>
              <a:rPr lang="fr-FR" sz="1800" dirty="0" smtClean="0"/>
              <a:t>…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fr-FR" sz="1800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b="1" u="sng" dirty="0" smtClean="0"/>
              <a:t>LES SEMAPHORES DE 2</a:t>
            </a:r>
            <a:r>
              <a:rPr lang="fr-FR" sz="1800" b="1" u="sng" baseline="30000" dirty="0" smtClean="0"/>
              <a:t>ème</a:t>
            </a:r>
            <a:r>
              <a:rPr lang="fr-FR" sz="1800" b="1" u="sng" dirty="0" smtClean="0"/>
              <a:t> CAT  </a:t>
            </a:r>
            <a:r>
              <a:rPr lang="fr-FR" sz="1800" dirty="0" smtClean="0"/>
              <a:t>: ou intermittents répartis le long de la côte pour obtenir une surveillance continue avec le reste de la chaîne sémaphorique, assurent une veille du lever au coucher du soleil.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936625" cy="100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26F2-B6C5-4DA6-9E5C-5F3225BDD3A2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3568-C60E-43C4-918F-18F7DC85FE9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9" name="Picture 9" descr="E:\Logo FF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785918" y="4786322"/>
            <a:ext cx="600075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/>
                </a:solidFill>
              </a:rPr>
              <a:t>AVEZ-VOUS</a:t>
            </a:r>
            <a:br>
              <a:rPr lang="fr-FR" sz="4000" b="1" dirty="0" smtClean="0">
                <a:solidFill>
                  <a:schemeClr val="tx1"/>
                </a:solidFill>
              </a:rPr>
            </a:br>
            <a:r>
              <a:rPr lang="fr-FR" sz="4000" b="1" dirty="0" smtClean="0">
                <a:solidFill>
                  <a:schemeClr val="tx1"/>
                </a:solidFill>
              </a:rPr>
              <a:t> </a:t>
            </a:r>
            <a:br>
              <a:rPr lang="fr-FR" sz="4000" b="1" dirty="0" smtClean="0">
                <a:solidFill>
                  <a:schemeClr val="tx1"/>
                </a:solidFill>
              </a:rPr>
            </a:br>
            <a:r>
              <a:rPr lang="fr-FR" sz="4000" b="1" dirty="0" smtClean="0">
                <a:solidFill>
                  <a:schemeClr val="tx1"/>
                </a:solidFill>
              </a:rPr>
              <a:t>DES </a:t>
            </a:r>
            <a:br>
              <a:rPr lang="fr-FR" sz="4000" b="1" dirty="0" smtClean="0">
                <a:solidFill>
                  <a:schemeClr val="tx1"/>
                </a:solidFill>
              </a:rPr>
            </a:br>
            <a:r>
              <a:rPr lang="fr-FR" sz="4000" b="1" dirty="0" smtClean="0">
                <a:solidFill>
                  <a:schemeClr val="tx1"/>
                </a:solidFill>
              </a:rPr>
              <a:t/>
            </a:r>
            <a:br>
              <a:rPr lang="fr-FR" sz="4000" b="1" dirty="0" smtClean="0">
                <a:solidFill>
                  <a:schemeClr val="tx1"/>
                </a:solidFill>
              </a:rPr>
            </a:br>
            <a:r>
              <a:rPr lang="fr-FR" sz="4000" b="1" dirty="0" smtClean="0">
                <a:solidFill>
                  <a:schemeClr val="tx1"/>
                </a:solidFill>
              </a:rPr>
              <a:t>QUESTIONS ?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85728"/>
            <a:ext cx="785818" cy="102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6C09-92AF-429B-A026-8A950738F5C0}" type="datetime1">
              <a:rPr lang="fr-FR" smtClean="0"/>
              <a:pPr/>
              <a:t>25/03/2012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3568-C60E-43C4-918F-18F7DC85FE9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714380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153</TotalTime>
  <Words>256</Words>
  <Application>Microsoft Office PowerPoint</Application>
  <PresentationFormat>Affichage à l'écran (4:3)</PresentationFormat>
  <Paragraphs>89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Civil</vt:lpstr>
      <vt:lpstr>LES  C.R.O.S.S.</vt:lpstr>
      <vt:lpstr> Les Centres Régionaux Opérationnels  de Surveillance et de Sauvetage</vt:lpstr>
      <vt:lpstr>Décret du 9 mars 1978 relatif à l’organisation de l’Etat en mer</vt:lpstr>
      <vt:lpstr>L’instruction Interministérielle du 8/01/1981, relative aux principes d’organisation  régionale de l’action de l’état en mer</vt:lpstr>
      <vt:lpstr>Les Missions du C.R.O.S.S</vt:lpstr>
      <vt:lpstr>Les Centres Régionaux Opérationnels  de Surveillance et de Sauvetage</vt:lpstr>
      <vt:lpstr>La diffusion des Renseignements  sur la Sécurité Maritime (R.S.M.)</vt:lpstr>
      <vt:lpstr>Les Sémaphores</vt:lpstr>
      <vt:lpstr>AVEZ-VOUS   DES   QUESTIONS 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C.R.O.S.S</dc:title>
  <dc:creator>PC bernard</dc:creator>
  <cp:lastModifiedBy>ASCA</cp:lastModifiedBy>
  <cp:revision>29</cp:revision>
  <dcterms:created xsi:type="dcterms:W3CDTF">2008-01-13T15:48:37Z</dcterms:created>
  <dcterms:modified xsi:type="dcterms:W3CDTF">2012-03-25T12:24:08Z</dcterms:modified>
</cp:coreProperties>
</file>